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490f09b92924f2f" /><Relationship Type="http://schemas.openxmlformats.org/officeDocument/2006/relationships/extended-properties" Target="/docProps/app.xml" Id="R50372b9ccee94fcf" /><Relationship Type="http://schemas.openxmlformats.org/officeDocument/2006/relationships/officeDocument" Target="/ppt/presentation.xml" Id="R3b68c68eefbf4798" /></Relationships>
</file>

<file path=ppt/presentation.xml><?xml version="1.0" encoding="utf-8"?>
<p:presentation xmlns:p="http://schemas.openxmlformats.org/presentationml/2006/main">
  <p:sldMasterIdLst>
    <p:sldMasterId xmlns:r="http://schemas.openxmlformats.org/officeDocument/2006/relationships" id="2147483648" r:id="R60c73ff8f64b4166"/>
  </p:sldMasterIdLst>
  <p:notesMasterIdLst>
    <p:notesMasterId xmlns:r="http://schemas.openxmlformats.org/officeDocument/2006/relationships" r:id="R3e917e07b9aa414a"/>
  </p:notesMasterIdLst>
  <p:sldIdLst>
    <p:sldId xmlns:r="http://schemas.openxmlformats.org/officeDocument/2006/relationships" id="256" r:id="R3c75e56123eb48fa"/>
    <p:sldId xmlns:r="http://schemas.openxmlformats.org/officeDocument/2006/relationships" id="257" r:id="R25d89c1ccc04450e"/>
    <p:sldId xmlns:r="http://schemas.openxmlformats.org/officeDocument/2006/relationships" id="258" r:id="R859cd3149c4d4629"/>
    <p:sldId xmlns:r="http://schemas.openxmlformats.org/officeDocument/2006/relationships" id="259" r:id="Re6a9514509f048f0"/>
    <p:sldId xmlns:r="http://schemas.openxmlformats.org/officeDocument/2006/relationships" id="260" r:id="R89f9fc8c63c9404c"/>
    <p:sldId xmlns:r="http://schemas.openxmlformats.org/officeDocument/2006/relationships" id="261" r:id="R133f3fe7a9f84598"/>
    <p:sldId xmlns:r="http://schemas.openxmlformats.org/officeDocument/2006/relationships" id="262" r:id="Rf76969c72fec4a4f"/>
    <p:sldId xmlns:r="http://schemas.openxmlformats.org/officeDocument/2006/relationships" id="263" r:id="Rc150a033dbe94df5"/>
    <p:sldId xmlns:r="http://schemas.openxmlformats.org/officeDocument/2006/relationships" id="264" r:id="R089b60d86bd04c4c"/>
    <p:sldId xmlns:r="http://schemas.openxmlformats.org/officeDocument/2006/relationships" id="265" r:id="R4e5e4ba32db94a6e"/>
    <p:sldId xmlns:r="http://schemas.openxmlformats.org/officeDocument/2006/relationships" id="266" r:id="Re6fe88b45ee94bb9"/>
    <p:sldId xmlns:r="http://schemas.openxmlformats.org/officeDocument/2006/relationships" id="267" r:id="R42a58eaa4fe64733"/>
    <p:sldId xmlns:r="http://schemas.openxmlformats.org/officeDocument/2006/relationships" id="268" r:id="R7f8a1c6778ed47de"/>
    <p:sldId xmlns:r="http://schemas.openxmlformats.org/officeDocument/2006/relationships" id="269" r:id="R4ec6a1128b27412c"/>
    <p:sldId xmlns:r="http://schemas.openxmlformats.org/officeDocument/2006/relationships" id="270" r:id="Rc97a226788d24c51"/>
    <p:sldId xmlns:r="http://schemas.openxmlformats.org/officeDocument/2006/relationships" id="271" r:id="Ra016d60a8ace486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361fd1ca87e4af3" /><Relationship Type="http://schemas.openxmlformats.org/officeDocument/2006/relationships/slideMaster" Target="/ppt/slideMasters/slideMaster1.xml" Id="R60c73ff8f64b4166" /><Relationship Type="http://schemas.openxmlformats.org/officeDocument/2006/relationships/notesMaster" Target="/ppt/notesMasters/notesMaster1.xml" Id="R3e917e07b9aa414a" /><Relationship Type="http://schemas.openxmlformats.org/officeDocument/2006/relationships/presProps" Target="/ppt/presProps.xml" Id="R23e0b737b8cd451d" /><Relationship Type="http://schemas.openxmlformats.org/officeDocument/2006/relationships/tableStyles" Target="/ppt/tableStyles.xml" Id="Radf548830b9344ca" /><Relationship Type="http://schemas.openxmlformats.org/officeDocument/2006/relationships/slide" Target="/ppt/slides/slide1.xml" Id="R3c75e56123eb48fa" /><Relationship Type="http://schemas.openxmlformats.org/officeDocument/2006/relationships/slide" Target="/ppt/slides/slide2.xml" Id="R25d89c1ccc04450e" /><Relationship Type="http://schemas.openxmlformats.org/officeDocument/2006/relationships/slide" Target="/ppt/slides/slide3.xml" Id="R859cd3149c4d4629" /><Relationship Type="http://schemas.openxmlformats.org/officeDocument/2006/relationships/slide" Target="/ppt/slides/slide4.xml" Id="Re6a9514509f048f0" /><Relationship Type="http://schemas.openxmlformats.org/officeDocument/2006/relationships/slide" Target="/ppt/slides/slide5.xml" Id="R89f9fc8c63c9404c" /><Relationship Type="http://schemas.openxmlformats.org/officeDocument/2006/relationships/slide" Target="/ppt/slides/slide6.xml" Id="R133f3fe7a9f84598" /><Relationship Type="http://schemas.openxmlformats.org/officeDocument/2006/relationships/slide" Target="/ppt/slides/slide7.xml" Id="Rf76969c72fec4a4f" /><Relationship Type="http://schemas.openxmlformats.org/officeDocument/2006/relationships/slide" Target="/ppt/slides/slide8.xml" Id="Rc150a033dbe94df5" /><Relationship Type="http://schemas.openxmlformats.org/officeDocument/2006/relationships/slide" Target="/ppt/slides/slide9.xml" Id="R089b60d86bd04c4c" /><Relationship Type="http://schemas.openxmlformats.org/officeDocument/2006/relationships/slide" Target="/ppt/slides/slide10.xml" Id="R4e5e4ba32db94a6e" /><Relationship Type="http://schemas.openxmlformats.org/officeDocument/2006/relationships/slide" Target="/ppt/slides/slide11.xml" Id="Re6fe88b45ee94bb9" /><Relationship Type="http://schemas.openxmlformats.org/officeDocument/2006/relationships/slide" Target="/ppt/slides/slide12.xml" Id="R42a58eaa4fe64733" /><Relationship Type="http://schemas.openxmlformats.org/officeDocument/2006/relationships/slide" Target="/ppt/slides/slide13.xml" Id="R7f8a1c6778ed47de" /><Relationship Type="http://schemas.openxmlformats.org/officeDocument/2006/relationships/slide" Target="/ppt/slides/slide14.xml" Id="R4ec6a1128b27412c" /><Relationship Type="http://schemas.openxmlformats.org/officeDocument/2006/relationships/slide" Target="/ppt/slides/slide15.xml" Id="Rc97a226788d24c51" /><Relationship Type="http://schemas.openxmlformats.org/officeDocument/2006/relationships/slide" Target="/ppt/slides/slide16.xml" Id="Ra016d60a8ace486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040f40f4c6b4df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95c5b8a84d84ec1" /><Relationship Type="http://schemas.openxmlformats.org/officeDocument/2006/relationships/notesMaster" Target="/ppt/notesMasters/notesMaster1.xml" Id="Re762afd5faea4444" /></Relationships>
</file>

<file path=ppt/notesSlides/_rels/notesSlide2.xml.rels>&#65279;<?xml version="1.0" encoding="utf-8"?><Relationships xmlns="http://schemas.openxmlformats.org/package/2006/relationships"><Relationship Type="http://schemas.openxmlformats.org/officeDocument/2006/relationships/slide" Target="/ppt/slides/slide2.xml" Id="R2a7b98d1850b4d34" /><Relationship Type="http://schemas.openxmlformats.org/officeDocument/2006/relationships/notesMaster" Target="/ppt/notesMasters/notesMaster1.xml" Id="R5197847647fe43d1" /></Relationships>
</file>

<file path=ppt/notesSlides/_rels/notesSlide3.xml.rels>&#65279;<?xml version="1.0" encoding="utf-8"?><Relationships xmlns="http://schemas.openxmlformats.org/package/2006/relationships"><Relationship Type="http://schemas.openxmlformats.org/officeDocument/2006/relationships/slide" Target="/ppt/slides/slide3.xml" Id="R11fe688f65c1494c" /><Relationship Type="http://schemas.openxmlformats.org/officeDocument/2006/relationships/notesMaster" Target="/ppt/notesMasters/notesMaster1.xml" Id="Raba876c7402d4bdb" /></Relationships>
</file>

<file path=ppt/notesSlides/_rels/notesSlide4.xml.rels>&#65279;<?xml version="1.0" encoding="utf-8"?><Relationships xmlns="http://schemas.openxmlformats.org/package/2006/relationships"><Relationship Type="http://schemas.openxmlformats.org/officeDocument/2006/relationships/slide" Target="/ppt/slides/slide4.xml" Id="R0b33731cfc754920" /><Relationship Type="http://schemas.openxmlformats.org/officeDocument/2006/relationships/notesMaster" Target="/ppt/notesMasters/notesMaster1.xml" Id="Rc07a240b454643e7" /></Relationships>
</file>

<file path=ppt/notesSlides/_rels/notesSlide5.xml.rels>&#65279;<?xml version="1.0" encoding="utf-8"?><Relationships xmlns="http://schemas.openxmlformats.org/package/2006/relationships"><Relationship Type="http://schemas.openxmlformats.org/officeDocument/2006/relationships/slide" Target="/ppt/slides/slide5.xml" Id="Re6de55f5e00f4a4a" /><Relationship Type="http://schemas.openxmlformats.org/officeDocument/2006/relationships/notesMaster" Target="/ppt/notesMasters/notesMaster1.xml" Id="R256be4d75aaf4b2f" /></Relationships>
</file>

<file path=ppt/notesSlides/_rels/notesSlide6.xml.rels>&#65279;<?xml version="1.0" encoding="utf-8"?><Relationships xmlns="http://schemas.openxmlformats.org/package/2006/relationships"><Relationship Type="http://schemas.openxmlformats.org/officeDocument/2006/relationships/slide" Target="/ppt/slides/slide6.xml" Id="R575c2e12413443a4" /><Relationship Type="http://schemas.openxmlformats.org/officeDocument/2006/relationships/notesMaster" Target="/ppt/notesMasters/notesMaster1.xml" Id="R050dc03761124799" /></Relationships>
</file>

<file path=ppt/notesSlides/_rels/notesSlide7.xml.rels>&#65279;<?xml version="1.0" encoding="utf-8"?><Relationships xmlns="http://schemas.openxmlformats.org/package/2006/relationships"><Relationship Type="http://schemas.openxmlformats.org/officeDocument/2006/relationships/slide" Target="/ppt/slides/slide7.xml" Id="Rac009189f4d34739" /><Relationship Type="http://schemas.openxmlformats.org/officeDocument/2006/relationships/notesMaster" Target="/ppt/notesMasters/notesMaster1.xml" Id="Rac6f99e447e54579" /></Relationships>
</file>

<file path=ppt/notesSlides/_rels/notesSlide8.xml.rels>&#65279;<?xml version="1.0" encoding="utf-8"?><Relationships xmlns="http://schemas.openxmlformats.org/package/2006/relationships"><Relationship Type="http://schemas.openxmlformats.org/officeDocument/2006/relationships/slide" Target="/ppt/slides/slide8.xml" Id="Ra1e131075ca34821" /><Relationship Type="http://schemas.openxmlformats.org/officeDocument/2006/relationships/notesMaster" Target="/ppt/notesMasters/notesMaster1.xml" Id="R3cb3327ecd5845f1" /></Relationships>
</file>

<file path=ppt/notesSlides/_rels/notesSlide9.xml.rels>&#65279;<?xml version="1.0" encoding="utf-8"?><Relationships xmlns="http://schemas.openxmlformats.org/package/2006/relationships"><Relationship Type="http://schemas.openxmlformats.org/officeDocument/2006/relationships/slide" Target="/ppt/slides/slide9.xml" Id="R2336814dca0449a3" /><Relationship Type="http://schemas.openxmlformats.org/officeDocument/2006/relationships/notesMaster" Target="/ppt/notesMasters/notesMaster1.xml" Id="R7922a63d0e8f4d0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b4e3dfb59f7414d" /><Relationship Type="http://schemas.openxmlformats.org/officeDocument/2006/relationships/notesMaster" Target="/ppt/notesMasters/notesMaster1.xml" Id="R1b2bbf6a739a423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203555a78924364" /><Relationship Type="http://schemas.openxmlformats.org/officeDocument/2006/relationships/notesMaster" Target="/ppt/notesMasters/notesMaster1.xml" Id="Re1fd8285fb3c42b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370bac3cbe44ba2" /><Relationship Type="http://schemas.openxmlformats.org/officeDocument/2006/relationships/notesMaster" Target="/ppt/notesMasters/notesMaster1.xml" Id="Rebffde2f4777469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a1112be2e754350" /><Relationship Type="http://schemas.openxmlformats.org/officeDocument/2006/relationships/notesMaster" Target="/ppt/notesMasters/notesMaster1.xml" Id="Ra6e9699a5a7f4d9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e55baaa3a844e13" /><Relationship Type="http://schemas.openxmlformats.org/officeDocument/2006/relationships/notesMaster" Target="/ppt/notesMasters/notesMaster1.xml" Id="R979dda805adc41d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8c8feda824d43f2" /><Relationship Type="http://schemas.openxmlformats.org/officeDocument/2006/relationships/notesMaster" Target="/ppt/notesMasters/notesMaster1.xml" Id="R1e4a71cf49504f1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32b7b27a8d84480" /><Relationship Type="http://schemas.openxmlformats.org/officeDocument/2006/relationships/notesMaster" Target="/ppt/notesMasters/notesMaster1.xml" Id="R238ec27dcd6346e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presentation introduces StreamLine Health and its healthcare workflow modeling and algorithm design practice. Dr. Kelly Emrick serves as Lead Research Investigator and Engagement Officer. The practice combines research with on-site analysis conducted by doctorate-level-trained healthcare professionals whose combined healthcare leadership experience exceeds 100 years, as described by the organization. The examples in this presentation illustrate the approach. They do not represent completed client engagements or measured performance gains. The discussion can follow the sequence or use the executive agenda to address a specific question.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this agenda as a discussion menu. A CEO may begin with the operating priority and the investment decision. A COO may want to examine the workflow and its exception handling. A vice president may focus on implementation ownership, staffing implications, and service-line measures. These are starting points for discussion, not rigid assumptions about executive responsibilities. Every section returns to this agenda. The browser edition adds interactive selections and a capacity calculator. The PowerPoint edition provides slide links and a fixed comparison for discussion in Slide Show mode.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Dr. Emrick's role integrates research leadership with executive engagement so that the investigation remains connected to the decision the organization needs to make. His experience spans healthcare executive leadership, imaging operations, finance, and clinical technology. The doctorate-trained team brings more than 100 years of combined healthcare leadership experience, according to the information supplied for this presentation. The engagement should name the participating reviewers and establish review membership, responsibilities, approval rules, and methods for recording unresolved concerns. Professional credentials support expertise. The documented investigation and review process makes the work inspectable.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first project should address a defined operating problem with an executive sponsor and an accountable process owner. The team can examine capacity, financial performance, workforce burden, or reliability, but the engagement should identify which decision the evidence must support. Measures should reflect the service line and the local work. For example, an access project may examine time to a usable appointment and the reasons an offered slot cannot be filled. A financial project should connect the process to actual resource use and payment experience rather than assuming that any time reduction produces cash savings.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proposed engagement method. Scope and sequencing should reflect the organization and the problem. Process mapping requires more than a drawing. Antonacci and colleagues describe methodological criteria spanning preparation, information gathering, map generation, analysis, and taking the work forward. Their review found inconsistent adherence to these criteria across published studies. The design implication is to make the investigation steps and decision points visible. Frontline staff and relevant patients or caregivers should contribute when their experience materially affects the workflow. Source: Antonacci et al. (2021), https://doi.org/10.1186/s12913-021-06254-1.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example demonstrates an operational algorithm. It is not a clinical protocol. The intake requirements must come from the facility's approved process. The branch distinguishes a referral that can advance to the next review from one with missing information. A useful algorithm specifies the condition, responsible role, next action, exception path, and measure. Urgent clinical needs require their own appropriate escalation pathway. The demonstration deliberately uses no patient data. In a real engagement, the team would examine the frequency and consequences of each branch and verify the process with the people who perform the work.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complete intake record permits the next review. It does not, by itself, establish clinical appropriateness or authorize a service. Local responsibilities and approval rules remain essential. The example emphasizes explicit acceptance of the handoff because sending information and accepting responsibility are different events. The receiving team should know the next action, the responsible person or role, and the expected response interval. The process owner can monitor readiness cycle time and whether handoffs receive timely acceptance. Any proposed change should preserve the necessary safeguards and evaluate the workload transferred to the receiving team.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missing-information branch makes unresolved work visible. It assigns responsibility for follow-up rather than relying on an unowned message or a generic hold status. The exact due date, escalation threshold, and communication method should reflect the facility and the type of referral. The investigation would examine whether the process creates repeated calls, unnecessary handoffs, or inconsistent requests for information. These observations help the team design a more reliable exception process. A shorter queue is useful only when it reflects appropriate resolution rather than premature closure or displacement of work to another team.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browser edition recalculates the example when the visitor changes staffed hours, service cycle duration, or the share of slots booked. One resource and a 90 percent attendance assumption remain fixed. Daily slot capacity is the floor of staffed minutes divided by the service cycle. Expected completed visits equal slots multiplied by the booked share and attendance probability. The baseline is 8 staffed hours, a 30-minute cycle, and 85 percent booking, producing 16 slots and 12.24 expected completions. Fractional expected completions represent an average across days. The model excludes queues, variable case mix, shared resources, overtime, and financial effects. Buffers belong inside the cycle time.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scenario changes cycle time and booking while holding staffed hours, resource count, and attendance constant. Whole slots equal floor(480/25), or 19. Expected completions equal 19 multiplied by 0.90 multiplied by 0.90, or 15.39. The increase from the baseline is 3.15 expected completions per day. This is an arithmetic comparison and does not establish achievable improvement. Clinical requirements, safety, staff workload, demand, resource coordination, and local case mix can constrain the inputs. The executive question is whether the operating changes needed to support the assumptions are feasible and desirable. No revenue or savings claim follows automatically.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peer-reviewed sources support the methodological direction rather than a claim that this practice has achieved particular outcomes. Antonacci et al. (2021) review the quality of healthcare process mapping, https://doi.org/10.1186/s12913-021-06254-1. Carayon et al. (2020) describe SEIPS 3.0 and human-centered examination of the patient journey, https://doi.org/10.1016/j.apergo.2019.103033. Aversano et al. (2025) review healthcare process-mining applications and related data and methodological challenges, https://doi.org/10.7717/peerj-cs.2613. Each model should identify its intended use, assumptions, authors, reviewers, version, and evidence status. A demonstration, a pilot-tested design, and a locally implemented workflow should remain distinguishable.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scope of work should define which deliverables the organization will receive and which decisions they support. The current-state assessment establishes a shared understanding of the work and evidence. The specification makes the proposed workflow inspectable and maintainable. The pilot and implementation plan assigns responsibility for trying the change and measuring its effects. The executive decision brief connects the findings to a choice, including reasons to proceed, revise, collect additional evidence, or stop. Deliverables should identify their version and owner. Formats can include editable diagrams, tables, narrative reports, and interactive demonstrations as appropriate.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team and the client should define each measure, its denominator, data source, owner, and observation period before interpreting a change. Baseline and follow-up periods should be comparable, with changes in volume and case mix considered. Where feasible, repeated measures help distinguish ordinary variation from a sustained change. A primary operational outcome needs balancing measures. For example, shorter cycle time can be accompanied by increased workload elsewhere, so the evaluation should examine the broader effect. Financial interpretation should distinguish released capacity from realized cash savings and should account for the resources required to implement and maintain the workflow.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website can use this presentation structure as its main executive briefing while keeping research and model detail available through direct links. The first experience should establish relevance quickly and allow a visitor to explore a concrete example. The team page should identify Dr. Emrick's role exactly as Lead Research Investigator and Engagement Officer and name the professionals involved. The research collection should include concise operational interpretations and source links. The interactive components should work with a keyboard, remain readable on mobile devices, and label demonstrations clearly. A downloadable presentation supports executive circulation and meeting preparation.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discussion guide is intended to support an initial executive conversation. It should establish the operating problem, the scope that the organization can influence, the accountable sponsor, and the evidence available. A useful question is specific enough to investigate and connected to a decision. The browser edition allows the presenter to record an operating priority, a service line, and the intended decision and download a short local text brief. It does not transmit the entries. The public inquiry should avoid patient-specific information. Subsequent project data requirements belong in the agreed engagement process.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sources provide the peer-reviewed foundation for the methodological discussion. Their findings should not be presented as evidence of this team's client outcomes. The collective experience statement and Dr. Emrick's role come from the organization's description supplied for this deck. All workflow pathways and numerical scenarios are illustrative. The cover image is an AI-generated architectural illustration and does not depict an actual client site or team facility. For the executive discussion, return to the operating priority and determine whether the next useful step is scoping an investigation, identifying an accountable owner, or assessing the available evidence.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990a467691f4ed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94e9cb2a2a44cd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72e58c29913443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e6283435d4048ca"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791d8338447485d"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c1f52962ecc641c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D8ED2705-9B99-4A51-9072-C4023111D1AD}"/>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22B9F87A-0510-4C9A-9709-0689D085B42B}"/>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Subtitle">
            <a:extLst xmlns:a="http://schemas.openxmlformats.org/drawingml/2006/main">
              <a:ext uri="{FF2B5EF4-FFF2-40B4-BE49-F238E27FC236}">
                <a16:creationId xmlns:a16="http://schemas.microsoft.com/office/drawing/2014/main" id="{699B220B-9153-40C7-9008-620171AC1827}"/>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91F2AA9B-9E0B-400B-9BB6-BE950A9D2A76}"/>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985D5510-4439-4672-BB7B-3E3E77D374B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AC6F31DC-343B-45E1-A387-69039A76CFC4}"/>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04FC4B45-90D4-41F4-B137-C7E1A011101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Body">
            <a:extLst xmlns:a="http://schemas.openxmlformats.org/drawingml/2006/main">
              <a:ext uri="{FF2B5EF4-FFF2-40B4-BE49-F238E27FC236}">
                <a16:creationId xmlns:a16="http://schemas.microsoft.com/office/drawing/2014/main" id="{1D6D8168-CAA2-49DA-BEC6-0B6EFB7DF080}"/>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B1B93F68-1342-4D99-B92D-FB31F427F780}"/>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04ACCCF2-F811-424E-A1C2-A661DF24430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5DBE5B6B-95D9-4D75-A6E0-E9B1F5911F6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4" name="Right column">
            <a:extLst xmlns:a="http://schemas.openxmlformats.org/drawingml/2006/main">
              <a:ext uri="{FF2B5EF4-FFF2-40B4-BE49-F238E27FC236}">
                <a16:creationId xmlns:a16="http://schemas.microsoft.com/office/drawing/2014/main" id="{DB947CA9-6CEF-4E4A-8640-F0BC30B04993}"/>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7BBD6E87-AC98-401B-9BC9-352516F2E687}"/>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D6A8F49D-5E2C-4436-8387-E07346AD4C9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369DDB90-85A8-436E-AA48-E6A9DCD096C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36420201e6d45fc" /><Relationship Type="http://schemas.openxmlformats.org/officeDocument/2006/relationships/slideLayout" Target="/ppt/slideLayouts/slideLayout1.xml" Id="R99cab2020abf455f" /><Relationship Type="http://schemas.openxmlformats.org/officeDocument/2006/relationships/slideLayout" Target="/ppt/slideLayouts/slideLayout2.xml" Id="R1a8851e81cbc4da7" /><Relationship Type="http://schemas.openxmlformats.org/officeDocument/2006/relationships/slideLayout" Target="/ppt/slideLayouts/slideLayout3.xml" Id="R0771ec49ef5d47a6" /><Relationship Type="http://schemas.openxmlformats.org/officeDocument/2006/relationships/slideLayout" Target="/ppt/slideLayouts/slideLayout4.xml" Id="R8a2307ac4a5646a0" /><Relationship Type="http://schemas.openxmlformats.org/officeDocument/2006/relationships/slideLayout" Target="/ppt/slideLayouts/slideLayout5.xml" Id="R2cf1040b8b5a460f" /><Relationship Type="http://schemas.openxmlformats.org/officeDocument/2006/relationships/slideLayout" Target="/ppt/slideLayouts/slideLayout6.xml" Id="Rfb7928668dfa4d9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9cab2020abf455f"/>
    <p:sldLayoutId xmlns:r="http://schemas.openxmlformats.org/officeDocument/2006/relationships" id="2147483650" r:id="R1a8851e81cbc4da7"/>
    <p:sldLayoutId xmlns:r="http://schemas.openxmlformats.org/officeDocument/2006/relationships" id="2147483651" r:id="R0771ec49ef5d47a6"/>
    <p:sldLayoutId xmlns:r="http://schemas.openxmlformats.org/officeDocument/2006/relationships" id="2147483652" r:id="R8a2307ac4a5646a0"/>
    <p:sldLayoutId xmlns:r="http://schemas.openxmlformats.org/officeDocument/2006/relationships" id="2147483653" r:id="R2cf1040b8b5a460f"/>
    <p:sldLayoutId xmlns:r="http://schemas.openxmlformats.org/officeDocument/2006/relationships" id="2147483654" r:id="Rfb7928668dfa4d9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Type="http://schemas.openxmlformats.org/officeDocument/2006/relationships/slideLayout" Target="/ppt/slideLayouts/slideLayout6.xml" Id="R15f1e79ab3da480c"/><Relationship Type="http://schemas.openxmlformats.org/officeDocument/2006/relationships/image" Target="/ppt/media/image.png" Id="R840e62873f2c4229"/><Relationship Type="http://schemas.openxmlformats.org/officeDocument/2006/relationships/notesSlide" Target="/ppt/notesSlides/notesSlide1.xml" Id="R5cedd29134d045a9"/><Relationship Id="rIdNav0" Type="http://schemas.openxmlformats.org/officeDocument/2006/relationships/slide" Target="slide2.xml"/></Relationships>
</file>

<file path=ppt/slides/_rels/slide2.xml.rels><?xml version='1.0' encoding='UTF-8' standalone='yes'?>
<Relationships xmlns="http://schemas.openxmlformats.org/package/2006/relationships"><Relationship Type="http://schemas.openxmlformats.org/officeDocument/2006/relationships/slideLayout" Target="/ppt/slideLayouts/slideLayout6.xml" Id="R5cf1e14dfd52436f"/><Relationship Type="http://schemas.openxmlformats.org/officeDocument/2006/relationships/notesSlide" Target="/ppt/notesSlides/notesSlide2.xml" Id="R5aad461d0ae247a5"/><Relationship Id="rIdNav1" Type="http://schemas.openxmlformats.org/officeDocument/2006/relationships/slide" Target="slide2.xml"/><Relationship Id="rIdNav2" Type="http://schemas.openxmlformats.org/officeDocument/2006/relationships/slide" Target="slide1.xml"/><Relationship Id="rIdNav3" Type="http://schemas.openxmlformats.org/officeDocument/2006/relationships/slide" Target="slide3.xml"/><Relationship Id="rIdNav4" Type="http://schemas.openxmlformats.org/officeDocument/2006/relationships/slide" Target="slide3.xml"/><Relationship Id="rIdNav5" Type="http://schemas.openxmlformats.org/officeDocument/2006/relationships/slide" Target="slide3.xml"/><Relationship Id="rIdNav6" Type="http://schemas.openxmlformats.org/officeDocument/2006/relationships/slide" Target="slide4.xml"/><Relationship Id="rIdNav7" Type="http://schemas.openxmlformats.org/officeDocument/2006/relationships/slide" Target="slide4.xml"/><Relationship Id="rIdNav8" Type="http://schemas.openxmlformats.org/officeDocument/2006/relationships/slide" Target="slide6.xml"/><Relationship Id="rIdNav9" Type="http://schemas.openxmlformats.org/officeDocument/2006/relationships/slide" Target="slide6.xml"/><Relationship Id="rIdNav10" Type="http://schemas.openxmlformats.org/officeDocument/2006/relationships/slide" Target="slide9.xml"/><Relationship Id="rIdNav11" Type="http://schemas.openxmlformats.org/officeDocument/2006/relationships/slide" Target="slide9.xml"/><Relationship Id="rIdNav12" Type="http://schemas.openxmlformats.org/officeDocument/2006/relationships/slide" Target="slide15.xml"/><Relationship Id="rIdNav13" Type="http://schemas.openxmlformats.org/officeDocument/2006/relationships/slide" Target="slide15.xml"/></Relationships>
</file>

<file path=ppt/slides/_rels/slide3.xml.rels><?xml version='1.0' encoding='UTF-8' standalone='yes'?>
<Relationships xmlns="http://schemas.openxmlformats.org/package/2006/relationships"><Relationship Type="http://schemas.openxmlformats.org/officeDocument/2006/relationships/slideLayout" Target="/ppt/slideLayouts/slideLayout6.xml" Id="R7ada82bb4fd24894"/><Relationship Type="http://schemas.openxmlformats.org/officeDocument/2006/relationships/notesSlide" Target="/ppt/notesSlides/notesSlide3.xml" Id="R679713a65e6c4e86"/><Relationship Id="rIdNav14" Type="http://schemas.openxmlformats.org/officeDocument/2006/relationships/slide" Target="slide2.xml"/><Relationship Id="rIdNav15" Type="http://schemas.openxmlformats.org/officeDocument/2006/relationships/slide" Target="slide2.xml"/><Relationship Id="rIdNav16" Type="http://schemas.openxmlformats.org/officeDocument/2006/relationships/slide" Target="slide4.xml"/></Relationships>
</file>

<file path=ppt/slides/_rels/slide4.xml.rels><?xml version='1.0' encoding='UTF-8' standalone='yes'?>
<Relationships xmlns="http://schemas.openxmlformats.org/package/2006/relationships"><Relationship Type="http://schemas.openxmlformats.org/officeDocument/2006/relationships/slideLayout" Target="/ppt/slideLayouts/slideLayout6.xml" Id="R4a4ad3760bbf4275"/><Relationship Type="http://schemas.openxmlformats.org/officeDocument/2006/relationships/notesSlide" Target="/ppt/notesSlides/notesSlide4.xml" Id="Rba73e51f2d044e9b"/><Relationship Id="rIdNav17" Type="http://schemas.openxmlformats.org/officeDocument/2006/relationships/slide" Target="slide2.xml"/><Relationship Id="rIdNav18" Type="http://schemas.openxmlformats.org/officeDocument/2006/relationships/slide" Target="slide3.xml"/><Relationship Id="rIdNav19" Type="http://schemas.openxmlformats.org/officeDocument/2006/relationships/slide" Target="slide5.xml"/></Relationships>
</file>

<file path=ppt/slides/_rels/slide5.xml.rels><?xml version='1.0' encoding='UTF-8' standalone='yes'?>
<Relationships xmlns="http://schemas.openxmlformats.org/package/2006/relationships"><Relationship Type="http://schemas.openxmlformats.org/officeDocument/2006/relationships/slideLayout" Target="/ppt/slideLayouts/slideLayout6.xml" Id="R166ce962a87d4ac0"/><Relationship Type="http://schemas.openxmlformats.org/officeDocument/2006/relationships/notesSlide" Target="/ppt/notesSlides/notesSlide5.xml" Id="R4cf848633b954196"/><Relationship Id="rIdNav20" Type="http://schemas.openxmlformats.org/officeDocument/2006/relationships/slide" Target="slide2.xml"/><Relationship Id="rIdNav21" Type="http://schemas.openxmlformats.org/officeDocument/2006/relationships/slide" Target="slide4.xml"/><Relationship Id="rIdNav22" Type="http://schemas.openxmlformats.org/officeDocument/2006/relationships/slide" Target="slide6.xml"/></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5b80650d28884e6a"/><Relationship Type="http://schemas.openxmlformats.org/officeDocument/2006/relationships/notesSlide" Target="/ppt/notesSlides/notesSlide6.xml" Id="R3a5137f53c204cf7"/><Relationship Id="rIdNav23" Type="http://schemas.openxmlformats.org/officeDocument/2006/relationships/slide" Target="slide7.xml"/><Relationship Id="rIdNav24" Type="http://schemas.openxmlformats.org/officeDocument/2006/relationships/slide" Target="slide8.xml"/><Relationship Id="rIdNav25" Type="http://schemas.openxmlformats.org/officeDocument/2006/relationships/slide" Target="slide2.xml"/><Relationship Id="rIdNav26" Type="http://schemas.openxmlformats.org/officeDocument/2006/relationships/slide" Target="slide5.xml"/><Relationship Id="rIdNav27" Type="http://schemas.openxmlformats.org/officeDocument/2006/relationships/slide" Target="slide7.xml"/></Relationships>
</file>

<file path=ppt/slides/_rels/slide7.xml.rels><?xml version='1.0' encoding='UTF-8' standalone='yes'?>
<Relationships xmlns="http://schemas.openxmlformats.org/package/2006/relationships"><Relationship Type="http://schemas.openxmlformats.org/officeDocument/2006/relationships/slideLayout" Target="/ppt/slideLayouts/slideLayout6.xml" Id="Rfcc70eebfa324d53"/><Relationship Type="http://schemas.openxmlformats.org/officeDocument/2006/relationships/notesSlide" Target="/ppt/notesSlides/notesSlide7.xml" Id="Raa356c18a92342e4"/><Relationship Id="rIdNav28" Type="http://schemas.openxmlformats.org/officeDocument/2006/relationships/slide" Target="slide2.xml"/><Relationship Id="rIdNav29" Type="http://schemas.openxmlformats.org/officeDocument/2006/relationships/slide" Target="slide6.xml"/><Relationship Id="rIdNav30" Type="http://schemas.openxmlformats.org/officeDocument/2006/relationships/slide" Target="slide8.xml"/><Relationship Id="rIdNav31" Type="http://schemas.openxmlformats.org/officeDocument/2006/relationships/slide" Target="slide6.xml"/><Relationship Id="rIdNav32" Type="http://schemas.openxmlformats.org/officeDocument/2006/relationships/slide" Target="slide8.xml"/></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b840ac019eed4b73"/><Relationship Type="http://schemas.openxmlformats.org/officeDocument/2006/relationships/notesSlide" Target="/ppt/notesSlides/notesSlide8.xml" Id="R90ee99b22e194a8f"/><Relationship Id="rIdNav33" Type="http://schemas.openxmlformats.org/officeDocument/2006/relationships/slide" Target="slide2.xml"/><Relationship Id="rIdNav34" Type="http://schemas.openxmlformats.org/officeDocument/2006/relationships/slide" Target="slide7.xml"/><Relationship Id="rIdNav35" Type="http://schemas.openxmlformats.org/officeDocument/2006/relationships/slide" Target="slide9.xml"/><Relationship Id="rIdNav36" Type="http://schemas.openxmlformats.org/officeDocument/2006/relationships/slide" Target="slide6.xml"/><Relationship Id="rIdNav37" Type="http://schemas.openxmlformats.org/officeDocument/2006/relationships/slide" Target="slide7.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951f49e341ab405b"/><Relationship Type="http://schemas.openxmlformats.org/officeDocument/2006/relationships/notesSlide" Target="/ppt/notesSlides/notesSlide9.xml" Id="Re27c90114cf34dc8"/><Relationship Id="rIdNav38" Type="http://schemas.openxmlformats.org/officeDocument/2006/relationships/slide" Target="slide2.xml"/><Relationship Id="rIdNav39" Type="http://schemas.openxmlformats.org/officeDocument/2006/relationships/slide" Target="slide8.xml"/><Relationship Id="rIdNav40" Type="http://schemas.openxmlformats.org/officeDocument/2006/relationships/slide" Target="slide10.xml"/><Relationship Id="rIdNav41" Type="http://schemas.openxmlformats.org/officeDocument/2006/relationships/slide" Target="slide10.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420cc51fe2974c48"/><Relationship Type="http://schemas.openxmlformats.org/officeDocument/2006/relationships/notesSlide" Target="/ppt/notesSlides/notesSlide10.xml" Id="R798a1c7632fa46ca"/><Relationship Id="rIdNav42" Type="http://schemas.openxmlformats.org/officeDocument/2006/relationships/slide" Target="slide2.xml"/><Relationship Id="rIdNav43" Type="http://schemas.openxmlformats.org/officeDocument/2006/relationships/slide" Target="slide9.xml"/><Relationship Id="rIdNav44" Type="http://schemas.openxmlformats.org/officeDocument/2006/relationships/slide" Target="slide11.xml"/></Relationships>
</file>

<file path=ppt/slides/_rels/slide11.xml.rels><?xml version='1.0' encoding='UTF-8' standalone='yes'?>
<Relationships xmlns="http://schemas.openxmlformats.org/package/2006/relationships"><Relationship Type="http://schemas.openxmlformats.org/officeDocument/2006/relationships/slideLayout" Target="/ppt/slideLayouts/slideLayout6.xml" Id="R00821d7c1c794c5a"/><Relationship Type="http://schemas.openxmlformats.org/officeDocument/2006/relationships/notesSlide" Target="/ppt/notesSlides/notesSlide11.xml" Id="R0cc0f7cd9c7d4a78"/><Relationship Id="rIdNav45" Type="http://schemas.openxmlformats.org/officeDocument/2006/relationships/slide" Target="slide2.xml"/><Relationship Id="rIdNav46" Type="http://schemas.openxmlformats.org/officeDocument/2006/relationships/slide" Target="slide10.xml"/><Relationship Id="rIdNav47" Type="http://schemas.openxmlformats.org/officeDocument/2006/relationships/slide" Target="slide12.xml"/></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1cfb088d37ba4983"/><Relationship Type="http://schemas.openxmlformats.org/officeDocument/2006/relationships/notesSlide" Target="/ppt/notesSlides/notesSlide12.xml" Id="R3ba284855f1d4839"/><Relationship Id="rIdNav48" Type="http://schemas.openxmlformats.org/officeDocument/2006/relationships/slide" Target="slide2.xml"/><Relationship Id="rIdNav49" Type="http://schemas.openxmlformats.org/officeDocument/2006/relationships/slide" Target="slide11.xml"/><Relationship Id="rIdNav50" Type="http://schemas.openxmlformats.org/officeDocument/2006/relationships/slide" Target="slide13.xml"/></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655f37e3ddfa4d5d"/><Relationship Type="http://schemas.openxmlformats.org/officeDocument/2006/relationships/notesSlide" Target="/ppt/notesSlides/notesSlide13.xml" Id="Rec35415581d141ff"/><Relationship Id="rIdNav51" Type="http://schemas.openxmlformats.org/officeDocument/2006/relationships/slide" Target="slide2.xml"/><Relationship Id="rIdNav52" Type="http://schemas.openxmlformats.org/officeDocument/2006/relationships/slide" Target="slide12.xml"/><Relationship Id="rIdNav53" Type="http://schemas.openxmlformats.org/officeDocument/2006/relationships/slide" Target="slide14.xml"/></Relationships>
</file>

<file path=ppt/slides/_rels/slide14.xml.rels><?xml version='1.0' encoding='UTF-8' standalone='yes'?>
<Relationships xmlns="http://schemas.openxmlformats.org/package/2006/relationships"><Relationship Type="http://schemas.openxmlformats.org/officeDocument/2006/relationships/slideLayout" Target="/ppt/slideLayouts/slideLayout6.xml" Id="R7dd9c535454d4932"/><Relationship Type="http://schemas.openxmlformats.org/officeDocument/2006/relationships/notesSlide" Target="/ppt/notesSlides/notesSlide14.xml" Id="R20a013165fd64975"/><Relationship Id="rIdNav54" Type="http://schemas.openxmlformats.org/officeDocument/2006/relationships/slide" Target="slide2.xml"/><Relationship Id="rIdNav55" Type="http://schemas.openxmlformats.org/officeDocument/2006/relationships/slide" Target="slide13.xml"/><Relationship Id="rIdNav56" Type="http://schemas.openxmlformats.org/officeDocument/2006/relationships/slide" Target="slide15.xml"/><Relationship Id="rIdNav57" Type="http://schemas.openxmlformats.org/officeDocument/2006/relationships/slide" Target="slide6.xml"/></Relationships>
</file>

<file path=ppt/slides/_rels/slide15.xml.rels><?xml version='1.0' encoding='UTF-8' standalone='yes'?>
<Relationships xmlns="http://schemas.openxmlformats.org/package/2006/relationships"><Relationship Type="http://schemas.openxmlformats.org/officeDocument/2006/relationships/slideLayout" Target="/ppt/slideLayouts/slideLayout6.xml" Id="R99bdc96128dc47a5"/><Relationship Type="http://schemas.openxmlformats.org/officeDocument/2006/relationships/notesSlide" Target="/ppt/notesSlides/notesSlide15.xml" Id="R4323a99d7c5c477f"/><Relationship Id="rIdNav58" Type="http://schemas.openxmlformats.org/officeDocument/2006/relationships/slide" Target="slide2.xml"/><Relationship Id="rIdNav59" Type="http://schemas.openxmlformats.org/officeDocument/2006/relationships/slide" Target="slide14.xml"/><Relationship Id="rIdNav60" Type="http://schemas.openxmlformats.org/officeDocument/2006/relationships/slide" Target="slide16.xml"/></Relationships>
</file>

<file path=ppt/slides/_rels/slide16.xml.rels><?xml version='1.0' encoding='UTF-8' standalone='yes'?>
<Relationships xmlns="http://schemas.openxmlformats.org/package/2006/relationships"><Relationship Type="http://schemas.openxmlformats.org/officeDocument/2006/relationships/slideLayout" Target="/ppt/slideLayouts/slideLayout6.xml" Id="R9ca62c1cf2d24dc1"/><Relationship Type="http://schemas.openxmlformats.org/officeDocument/2006/relationships/hyperlink" Target="https://doi.org/10.1186/s12913-021-06254-1" TargetMode="External" Id="R867ed876010f407d"/><Relationship Type="http://schemas.openxmlformats.org/officeDocument/2006/relationships/hyperlink" Target="https://doi.org/10.1016/j.apergo.2019.103033" TargetMode="External" Id="R2de11f5ac56a4fa9"/><Relationship Type="http://schemas.openxmlformats.org/officeDocument/2006/relationships/hyperlink" Target="https://doi.org/10.7717/peerj-cs.2613" TargetMode="External" Id="R211265d209e54982"/><Relationship Type="http://schemas.openxmlformats.org/officeDocument/2006/relationships/notesSlide" Target="/ppt/notesSlides/notesSlide16.xml" Id="R1b2bce4f4b4c41d3"/><Relationship Id="rIdNav61" Type="http://schemas.openxmlformats.org/officeDocument/2006/relationships/slide" Target="slide2.xml"/><Relationship Id="rIdNav62" Type="http://schemas.openxmlformats.org/officeDocument/2006/relationships/slide" Target="slide15.xml"/></Relationships>
</file>

<file path=ppt/slides/slide1.xml><?xml version="1.0" encoding="utf-8"?>
<p:sld xmlns:p="http://schemas.openxmlformats.org/presentationml/2006/main">
  <p:cSld>
    <p:bg>
      <p:bgPr>
        <a:solidFill xmlns:a="http://schemas.openxmlformats.org/drawingml/2006/main">
          <a:srgbClr val="183C30"/>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840e62873f2c4229"/>
          <a:srcRect xmlns:a="http://schemas.openxmlformats.org/drawingml/2006/main" l="32999" t="0" r="32999" b="0"/>
          <a:stretch xmlns:a="http://schemas.openxmlformats.org/drawingml/2006/main">
            <a:fillRect l="0" t="0" r="0" b="0"/>
          </a:stretch>
        </p:blipFill>
        <p:spPr>
          <a:xfrm xmlns:a="http://schemas.openxmlformats.org/drawingml/2006/main">
            <a:off x="8048625" y="0"/>
            <a:ext cx="4143375" cy="6858000"/>
          </a:xfrm>
          <a:prstGeom xmlns:a="http://schemas.openxmlformats.org/drawingml/2006/main" prst="rect">
            <a:avLst/>
          </a:prstGeom>
        </p:spPr>
      </p:pic>
      <p:sp>
        <p:nvSpPr>
          <p:cNvPr id="2" name="text-1">
            <a:extLst xmlns:a="http://schemas.openxmlformats.org/drawingml/2006/main">
              <a:ext uri="{FF2B5EF4-FFF2-40B4-BE49-F238E27FC236}">
                <a16:creationId xmlns:a16="http://schemas.microsoft.com/office/drawing/2014/main" id="{C35ECF57-3D1B-440E-9F27-7BD4EB1C2F6A}"/>
              </a:ext>
            </a:extLst>
          </p:cNvPr>
          <p:cNvSpPr>
            <a:spLocks xmlns:a="http://schemas.openxmlformats.org/drawingml/2006/main" noGrp="1"/>
          </p:cNvSpPr>
          <p:nvPr/>
        </p:nvSpPr>
        <p:spPr>
          <a:xfrm xmlns:a="http://schemas.openxmlformats.org/drawingml/2006/main">
            <a:off x="609600" y="514350"/>
            <a:ext cx="61912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C8D6CB"/>
                </a:solidFill>
                <a:latin typeface="Nimbus Sans"/>
                <a:ea typeface="Nimbus Sans"/>
                <a:cs typeface="Nimbus Sans"/>
              </a:defRPr>
            </a:pPr>
            <a:r>
              <a:rPr sz="1950" b="1">
                <a:solidFill>
                  <a:srgbClr val="C8D6CB"/>
                </a:solidFill>
                <a:latin typeface="Nimbus Sans"/>
                <a:ea typeface="Nimbus Sans"/>
                <a:cs typeface="Nimbus Sans"/>
              </a:rPr>
              <a:t>StreamLine Health</a:t>
            </a:r>
          </a:p>
        </p:txBody>
      </p:sp>
      <p:sp>
        <p:nvSpPr>
          <p:cNvPr id="3" name="text-2">
            <a:extLst xmlns:a="http://schemas.openxmlformats.org/drawingml/2006/main">
              <a:ext uri="{FF2B5EF4-FFF2-40B4-BE49-F238E27FC236}">
                <a16:creationId xmlns:a16="http://schemas.microsoft.com/office/drawing/2014/main" id="{D263962B-CAA0-46F9-AD6D-DE569C48AB69}"/>
              </a:ext>
            </a:extLst>
          </p:cNvPr>
          <p:cNvSpPr>
            <a:spLocks xmlns:a="http://schemas.openxmlformats.org/drawingml/2006/main" noGrp="1"/>
          </p:cNvSpPr>
          <p:nvPr/>
        </p:nvSpPr>
        <p:spPr>
          <a:xfrm xmlns:a="http://schemas.openxmlformats.org/drawingml/2006/main">
            <a:off x="609600" y="1485900"/>
            <a:ext cx="7143750" cy="2305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4800" b="1">
                <a:solidFill>
                  <a:srgbClr val="FFFFFF"/>
                </a:solidFill>
                <a:latin typeface="Nimbus Sans"/>
                <a:ea typeface="Nimbus Sans"/>
                <a:cs typeface="Nimbus Sans"/>
              </a:defRPr>
            </a:pPr>
            <a:r>
              <a:rPr sz="4800" b="1">
                <a:solidFill>
                  <a:srgbClr val="FFFFFF"/>
                </a:solidFill>
                <a:latin typeface="Nimbus Sans"/>
                <a:ea typeface="Nimbus Sans"/>
                <a:cs typeface="Nimbus Sans"/>
              </a:rPr>
              <a:t>Healthcare Workflow</a:t>
            </a:r>
          </a:p>
          <a:p xmlns:a="http://schemas.openxmlformats.org/drawingml/2006/main">
            <a:pPr>
              <a:defRPr sz="4800" b="1">
                <a:solidFill>
                  <a:srgbClr val="FFFFFF"/>
                </a:solidFill>
                <a:latin typeface="Nimbus Sans"/>
                <a:ea typeface="Nimbus Sans"/>
                <a:cs typeface="Nimbus Sans"/>
              </a:defRPr>
            </a:pPr>
            <a:r>
              <a:rPr sz="4800" b="1">
                <a:solidFill>
                  <a:srgbClr val="FFFFFF"/>
                </a:solidFill>
                <a:latin typeface="Nimbus Sans"/>
                <a:ea typeface="Nimbus Sans"/>
                <a:cs typeface="Nimbus Sans"/>
              </a:rPr>
              <a:t>Modeling and</a:t>
            </a:r>
          </a:p>
          <a:p xmlns:a="http://schemas.openxmlformats.org/drawingml/2006/main">
            <a:pPr>
              <a:defRPr sz="4800" b="1">
                <a:solidFill>
                  <a:srgbClr val="FFFFFF"/>
                </a:solidFill>
                <a:latin typeface="Nimbus Sans"/>
                <a:ea typeface="Nimbus Sans"/>
                <a:cs typeface="Nimbus Sans"/>
              </a:defRPr>
            </a:pPr>
            <a:r>
              <a:rPr sz="4800" b="1">
                <a:solidFill>
                  <a:srgbClr val="FFFFFF"/>
                </a:solidFill>
                <a:latin typeface="Nimbus Sans"/>
                <a:ea typeface="Nimbus Sans"/>
                <a:cs typeface="Nimbus Sans"/>
              </a:rPr>
              <a:t>Algorithm Design</a:t>
            </a:r>
          </a:p>
        </p:txBody>
      </p:sp>
      <p:sp>
        <p:nvSpPr>
          <p:cNvPr id="4" name="text-3">
            <a:extLst xmlns:a="http://schemas.openxmlformats.org/drawingml/2006/main">
              <a:ext uri="{FF2B5EF4-FFF2-40B4-BE49-F238E27FC236}">
                <a16:creationId xmlns:a16="http://schemas.microsoft.com/office/drawing/2014/main" id="{C20E0E11-049E-4A5C-9A71-2EC500733823}"/>
              </a:ext>
            </a:extLst>
          </p:cNvPr>
          <p:cNvSpPr>
            <a:spLocks xmlns:a="http://schemas.openxmlformats.org/drawingml/2006/main" noGrp="1"/>
          </p:cNvSpPr>
          <p:nvPr/>
        </p:nvSpPr>
        <p:spPr>
          <a:xfrm xmlns:a="http://schemas.openxmlformats.org/drawingml/2006/main">
            <a:off x="638175" y="4038600"/>
            <a:ext cx="6477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D4DED7"/>
                </a:solidFill>
                <a:latin typeface="Nimbus Sans"/>
                <a:ea typeface="Nimbus Sans"/>
                <a:cs typeface="Nimbus Sans"/>
              </a:defRPr>
            </a:pPr>
            <a:r>
              <a:rPr sz="1875" b="0">
                <a:solidFill>
                  <a:srgbClr val="D4DED7"/>
                </a:solidFill>
                <a:latin typeface="Nimbus Sans"/>
                <a:ea typeface="Nimbus Sans"/>
                <a:cs typeface="Nimbus Sans"/>
              </a:rPr>
              <a:t>Executive briefing for CEOs, COOs, VPs, and senior leaders</a:t>
            </a:r>
          </a:p>
        </p:txBody>
      </p:sp>
      <p:sp>
        <p:nvSpPr>
          <p:cNvPr id="5" name="text-4">
            <a:extLst xmlns:a="http://schemas.openxmlformats.org/drawingml/2006/main">
              <a:ext uri="{FF2B5EF4-FFF2-40B4-BE49-F238E27FC236}">
                <a16:creationId xmlns:a16="http://schemas.microsoft.com/office/drawing/2014/main" id="{649BB87B-9565-4952-B859-F42F16373D54}"/>
              </a:ext>
            </a:extLst>
          </p:cNvPr>
          <p:cNvSpPr>
            <a:spLocks xmlns:a="http://schemas.openxmlformats.org/drawingml/2006/main" noGrp="1"/>
          </p:cNvSpPr>
          <p:nvPr/>
        </p:nvSpPr>
        <p:spPr>
          <a:xfrm xmlns:a="http://schemas.openxmlformats.org/drawingml/2006/main">
            <a:off x="638175" y="5095875"/>
            <a:ext cx="6667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75" b="1">
                <a:solidFill>
                  <a:srgbClr val="FFFFFF"/>
                </a:solidFill>
                <a:latin typeface="Nimbus Sans"/>
                <a:ea typeface="Nimbus Sans"/>
                <a:cs typeface="Nimbus Sans"/>
              </a:defRPr>
            </a:pPr>
            <a:r>
              <a:rPr sz="2175" b="1">
                <a:solidFill>
                  <a:srgbClr val="FFFFFF"/>
                </a:solidFill>
                <a:latin typeface="Nimbus Sans"/>
                <a:ea typeface="Nimbus Sans"/>
                <a:cs typeface="Nimbus Sans"/>
              </a:rPr>
              <a:t>Dr. Kelly Emrick</a:t>
            </a:r>
          </a:p>
        </p:txBody>
      </p:sp>
      <p:sp>
        <p:nvSpPr>
          <p:cNvPr id="6" name="text-5">
            <a:extLst xmlns:a="http://schemas.openxmlformats.org/drawingml/2006/main">
              <a:ext uri="{FF2B5EF4-FFF2-40B4-BE49-F238E27FC236}">
                <a16:creationId xmlns:a16="http://schemas.microsoft.com/office/drawing/2014/main" id="{4154A610-C53F-43B1-B854-CEB3C4FA5922}"/>
              </a:ext>
            </a:extLst>
          </p:cNvPr>
          <p:cNvSpPr>
            <a:spLocks xmlns:a="http://schemas.openxmlformats.org/drawingml/2006/main" noGrp="1"/>
          </p:cNvSpPr>
          <p:nvPr/>
        </p:nvSpPr>
        <p:spPr>
          <a:xfrm xmlns:a="http://schemas.openxmlformats.org/drawingml/2006/main">
            <a:off x="638175" y="5505450"/>
            <a:ext cx="6953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0">
                <a:solidFill>
                  <a:srgbClr val="D4DED7"/>
                </a:solidFill>
                <a:latin typeface="Nimbus Sans"/>
                <a:ea typeface="Nimbus Sans"/>
                <a:cs typeface="Nimbus Sans"/>
              </a:defRPr>
            </a:pPr>
            <a:r>
              <a:rPr sz="1650" b="0">
                <a:solidFill>
                  <a:srgbClr val="D4DED7"/>
                </a:solidFill>
                <a:latin typeface="Nimbus Sans"/>
                <a:ea typeface="Nimbus Sans"/>
                <a:cs typeface="Nimbus Sans"/>
              </a:rPr>
              <a:t>Lead Research Investigator and Engagement Officer</a:t>
            </a:r>
          </a:p>
        </p:txBody>
      </p:sp>
      <p:sp>
        <p:nvSpPr>
          <p:cNvPr id="7" name="jump-2-6">
            <a:extLst xmlns:a="http://schemas.openxmlformats.org/drawingml/2006/main">
              <a:ext uri="{FF2B5EF4-FFF2-40B4-BE49-F238E27FC236}">
                <a16:creationId xmlns:a16="http://schemas.microsoft.com/office/drawing/2014/main" id="{E64B0993-31E3-4858-93B9-D8473D4E21D3}"/>
              </a:ext>
            </a:extLst>
            <ns0:hlinkClick xmlns:ns0="http://schemas.openxmlformats.org/drawingml/2006/main" xmlns:ns1="http://schemas.openxmlformats.org/officeDocument/2006/relationships" ns1:id="rIdNav0" action="ppaction://hlinksldjump"/>
          </p:cNvPr>
          <p:cNvSpPr>
            <a:spLocks xmlns:a="http://schemas.openxmlformats.org/drawingml/2006/main" noGrp="1"/>
          </p:cNvSpPr>
          <p:nvPr/>
        </p:nvSpPr>
        <p:spPr>
          <a:xfrm xmlns:a="http://schemas.openxmlformats.org/drawingml/2006/main">
            <a:off x="638175" y="6172200"/>
            <a:ext cx="2286000" cy="457200"/>
          </a:xfrm>
          <a:prstGeom xmlns:a="http://schemas.openxmlformats.org/drawingml/2006/main" prst="rect">
            <a:avLst/>
          </a:prstGeom>
          <a:solidFill xmlns:a="http://schemas.openxmlformats.org/drawingml/2006/main">
            <a:srgbClr val="E1E8DE"/>
          </a:solidFill>
          <a:ln xmlns:a="http://schemas.openxmlformats.org/drawingml/2006/main" w="0">
            <a:noFill/>
          </a:ln>
        </p:spPr>
        <p:txBody>
          <a:bodyPr xmlns:a="http://schemas.openxmlformats.org/drawingml/2006/main" lIns="95250" tIns="47625" rIns="95250" bIns="47625" anchor="ctr">
            <a:noAutofit/>
          </a:bodyPr>
          <a:lstStyle xmlns:a="http://schemas.openxmlformats.org/drawingml/2006/main"/>
          <a:p xmlns:a="http://schemas.openxmlformats.org/drawingml/2006/main">
            <a:pPr algn="ctr">
              <a:defRPr sz="1575">
                <a:solidFill>
                  <a:srgbClr val="183C30"/>
                </a:solidFill>
                <a:latin typeface="Nimbus Sans"/>
                <a:ea typeface="Nimbus Sans"/>
                <a:cs typeface="Nimbus Sans"/>
              </a:defRPr>
            </a:pPr>
            <a:r>
              <a:rPr sz="1575">
                <a:solidFill>
                  <a:srgbClr val="183C30"/>
                </a:solidFill>
                <a:latin typeface="Nimbus Sans"/>
                <a:ea typeface="Nimbus Sans"/>
                <a:cs typeface="Nimbus Sans"/>
              </a:rPr>
              <a:t>Begin briefing</a:t>
            </a:r>
          </a:p>
        </p:txBody>
      </p:sp>
    </p:spTree>
    <p:extLst>
      <p:ext uri="{BB962C8B-B14F-4D97-AF65-F5344CB8AC3E}">
        <p14:creationId xmlns:p14="http://schemas.microsoft.com/office/powerpoint/2010/main" val="1691521989"/>
      </p:ext>
    </p:extLst>
  </p:cSld>
</p:sld>
</file>

<file path=ppt/slides/slide2.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23" name="text-7">
            <a:extLst xmlns:a="http://schemas.openxmlformats.org/drawingml/2006/main">
              <a:ext uri="{FF2B5EF4-FFF2-40B4-BE49-F238E27FC236}">
                <a16:creationId xmlns:a16="http://schemas.microsoft.com/office/drawing/2014/main" id="{412CB4AE-C3F4-49F2-B2C0-E8DC37F55F3C}"/>
              </a:ext>
            </a:extLst>
          </p:cNvPr>
          <p:cNvSpPr>
            <a:spLocks xmlns:a="http://schemas.openxmlformats.org/drawingml/2006/main" noGrp="1"/>
          </p:cNvSpPr>
          <p:nvPr/>
        </p:nvSpPr>
        <p:spPr>
          <a:xfrm xmlns:a="http://schemas.openxmlformats.org/drawingml/2006/main">
            <a:off x="609600" y="552450"/>
            <a:ext cx="10972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450" b="1">
                <a:solidFill>
                  <a:srgbClr val="24382F"/>
                </a:solidFill>
                <a:latin typeface="Nimbus Sans"/>
                <a:ea typeface="Nimbus Sans"/>
                <a:cs typeface="Nimbus Sans"/>
              </a:defRPr>
            </a:pPr>
            <a:r>
              <a:rPr sz="3450" b="1">
                <a:solidFill>
                  <a:srgbClr val="24382F"/>
                </a:solidFill>
                <a:latin typeface="Nimbus Sans"/>
                <a:ea typeface="Nimbus Sans"/>
                <a:cs typeface="Nimbus Sans"/>
              </a:rPr>
              <a:t>Executive agenda</a:t>
            </a:r>
          </a:p>
        </p:txBody>
      </p:sp>
      <p:sp>
        <p:nvSpPr>
          <p:cNvPr id="2" name="text-8">
            <a:extLst xmlns:a="http://schemas.openxmlformats.org/drawingml/2006/main">
              <a:ext uri="{FF2B5EF4-FFF2-40B4-BE49-F238E27FC236}">
                <a16:creationId xmlns:a16="http://schemas.microsoft.com/office/drawing/2014/main" id="{F3DA69AA-E663-4BE0-99CD-F7009E94F34F}"/>
              </a:ext>
            </a:extLst>
          </p:cNvPr>
          <p:cNvSpPr>
            <a:spLocks xmlns:a="http://schemas.openxmlformats.org/drawingml/2006/main" noGrp="1"/>
          </p:cNvSpPr>
          <p:nvPr/>
        </p:nvSpPr>
        <p:spPr>
          <a:xfrm xmlns:a="http://schemas.openxmlformats.org/drawingml/2006/main">
            <a:off x="628650" y="1352550"/>
            <a:ext cx="10953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5D6C64"/>
                </a:solidFill>
                <a:latin typeface="Nimbus Sans"/>
                <a:ea typeface="Nimbus Sans"/>
                <a:cs typeface="Nimbus Sans"/>
              </a:defRPr>
            </a:pPr>
            <a:r>
              <a:rPr sz="1875" b="0">
                <a:solidFill>
                  <a:srgbClr val="5D6C64"/>
                </a:solidFill>
                <a:latin typeface="Nimbus Sans"/>
                <a:ea typeface="Nimbus Sans"/>
                <a:cs typeface="Nimbus Sans"/>
              </a:rPr>
              <a:t>Choose the decision that matters to your organization</a:t>
            </a:r>
          </a:p>
        </p:txBody>
      </p:sp>
      <p:sp>
        <p:nvSpPr>
          <p:cNvPr id="3" name="text-9">
            <a:extLst xmlns:a="http://schemas.openxmlformats.org/drawingml/2006/main">
              <a:ext uri="{FF2B5EF4-FFF2-40B4-BE49-F238E27FC236}">
                <a16:creationId xmlns:a16="http://schemas.microsoft.com/office/drawing/2014/main" id="{13950207-28CF-4E03-8A15-ABAB5B092A48}"/>
              </a:ext>
            </a:extLst>
          </p:cNvPr>
          <p:cNvSpPr>
            <a:spLocks xmlns:a="http://schemas.openxmlformats.org/drawingml/2006/main" noGrp="1"/>
          </p:cNvSpPr>
          <p:nvPr/>
        </p:nvSpPr>
        <p:spPr>
          <a:xfrm xmlns:a="http://schemas.openxmlformats.org/drawingml/2006/main">
            <a:off x="609600" y="6315075"/>
            <a:ext cx="247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1">
                <a:solidFill>
                  <a:srgbClr val="5D6C64"/>
                </a:solidFill>
                <a:latin typeface="Nimbus Sans"/>
                <a:ea typeface="Nimbus Sans"/>
                <a:cs typeface="Nimbus Sans"/>
              </a:defRPr>
            </a:pPr>
            <a:r>
              <a:rPr sz="1275" b="1">
                <a:solidFill>
                  <a:srgbClr val="5D6C64"/>
                </a:solidFill>
                <a:latin typeface="Nimbus Sans"/>
                <a:ea typeface="Nimbus Sans"/>
                <a:cs typeface="Nimbus Sans"/>
              </a:rPr>
              <a:t>StreamLine Health</a:t>
            </a:r>
          </a:p>
        </p:txBody>
      </p:sp>
      <p:sp>
        <p:nvSpPr>
          <p:cNvPr id="4" name="text-10">
            <a:extLst xmlns:a="http://schemas.openxmlformats.org/drawingml/2006/main">
              <a:ext uri="{FF2B5EF4-FFF2-40B4-BE49-F238E27FC236}">
                <a16:creationId xmlns:a16="http://schemas.microsoft.com/office/drawing/2014/main" id="{98F96DE0-E61A-49CC-800E-0DAF65006E16}"/>
              </a:ext>
            </a:extLst>
          </p:cNvPr>
          <p:cNvSpPr>
            <a:spLocks xmlns:a="http://schemas.openxmlformats.org/drawingml/2006/main" noGrp="1"/>
          </p:cNvSpPr>
          <p:nvPr/>
        </p:nvSpPr>
        <p:spPr>
          <a:xfrm xmlns:a="http://schemas.openxmlformats.org/drawingml/2006/main">
            <a:off x="5524500" y="6315075"/>
            <a:ext cx="1143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0">
                <a:solidFill>
                  <a:srgbClr val="5D6C64"/>
                </a:solidFill>
                <a:latin typeface="Nimbus Sans"/>
                <a:ea typeface="Nimbus Sans"/>
                <a:cs typeface="Nimbus Sans"/>
              </a:defRPr>
            </a:pPr>
            <a:r>
              <a:rPr sz="1275" b="0">
                <a:solidFill>
                  <a:srgbClr val="5D6C64"/>
                </a:solidFill>
                <a:latin typeface="Nimbus Sans"/>
                <a:ea typeface="Nimbus Sans"/>
                <a:cs typeface="Nimbus Sans"/>
              </a:rPr>
              <a:t>02 / 16</a:t>
            </a:r>
          </a:p>
        </p:txBody>
      </p:sp>
      <p:sp>
        <p:nvSpPr>
          <p:cNvPr id="5" name="jump-2-11">
            <a:extLst xmlns:a="http://schemas.openxmlformats.org/drawingml/2006/main">
              <a:ext uri="{FF2B5EF4-FFF2-40B4-BE49-F238E27FC236}">
                <a16:creationId xmlns:a16="http://schemas.microsoft.com/office/drawing/2014/main" id="{DD010FAC-91CA-4F22-858C-FC80E540C10D}"/>
              </a:ext>
            </a:extLst>
            <ns0:hlinkClick xmlns:ns0="http://schemas.openxmlformats.org/drawingml/2006/main" xmlns:ns1="http://schemas.openxmlformats.org/officeDocument/2006/relationships" ns1:id="rIdNav1" action="ppaction://hlinksldjump"/>
          </p:cNvPr>
          <p:cNvSpPr>
            <a:spLocks xmlns:a="http://schemas.openxmlformats.org/drawingml/2006/main" noGrp="1"/>
          </p:cNvSpPr>
          <p:nvPr/>
        </p:nvSpPr>
        <p:spPr>
          <a:xfrm xmlns:a="http://schemas.openxmlformats.org/drawingml/2006/main">
            <a:off x="8658225" y="6286500"/>
            <a:ext cx="857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Agenda</a:t>
            </a:r>
          </a:p>
        </p:txBody>
      </p:sp>
      <p:sp>
        <p:nvSpPr>
          <p:cNvPr id="6" name="jump-1-12">
            <a:extLst xmlns:a="http://schemas.openxmlformats.org/drawingml/2006/main">
              <a:ext uri="{FF2B5EF4-FFF2-40B4-BE49-F238E27FC236}">
                <a16:creationId xmlns:a16="http://schemas.microsoft.com/office/drawing/2014/main" id="{B5C97E5D-8BC7-4F89-AB50-A9633B854500}"/>
              </a:ext>
            </a:extLst>
            <ns2:hlinkClick xmlns:ns2="http://schemas.openxmlformats.org/drawingml/2006/main" xmlns:ns3="http://schemas.openxmlformats.org/officeDocument/2006/relationships" ns3:id="rIdNav2" action="ppaction://hlinksldjump"/>
          </p:cNvPr>
          <p:cNvSpPr>
            <a:spLocks xmlns:a="http://schemas.openxmlformats.org/drawingml/2006/main" noGrp="1"/>
          </p:cNvSpPr>
          <p:nvPr/>
        </p:nvSpPr>
        <p:spPr>
          <a:xfrm xmlns:a="http://schemas.openxmlformats.org/drawingml/2006/main">
            <a:off x="9620250" y="6286500"/>
            <a:ext cx="933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Previous</a:t>
            </a:r>
          </a:p>
        </p:txBody>
      </p:sp>
      <p:sp>
        <p:nvSpPr>
          <p:cNvPr id="7" name="jump-3-13">
            <a:extLst xmlns:a="http://schemas.openxmlformats.org/drawingml/2006/main">
              <a:ext uri="{FF2B5EF4-FFF2-40B4-BE49-F238E27FC236}">
                <a16:creationId xmlns:a16="http://schemas.microsoft.com/office/drawing/2014/main" id="{3D702FDE-A4E6-4884-B9B0-03C40DA6CFD1}"/>
              </a:ext>
            </a:extLst>
            <ns4:hlinkClick xmlns:ns4="http://schemas.openxmlformats.org/drawingml/2006/main" xmlns:ns5="http://schemas.openxmlformats.org/officeDocument/2006/relationships" ns5:id="rIdNav3" action="ppaction://hlinksldjump"/>
          </p:cNvPr>
          <p:cNvSpPr>
            <a:spLocks xmlns:a="http://schemas.openxmlformats.org/drawingml/2006/main" noGrp="1"/>
          </p:cNvSpPr>
          <p:nvPr/>
        </p:nvSpPr>
        <p:spPr>
          <a:xfrm xmlns:a="http://schemas.openxmlformats.org/drawingml/2006/main">
            <a:off x="10839450" y="6286500"/>
            <a:ext cx="666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Next</a:t>
            </a:r>
          </a:p>
        </p:txBody>
      </p:sp>
      <p:sp>
        <p:nvSpPr>
          <p:cNvPr id="8" name="text-14">
            <a:extLst xmlns:a="http://schemas.openxmlformats.org/drawingml/2006/main">
              <a:ext uri="{FF2B5EF4-FFF2-40B4-BE49-F238E27FC236}">
                <a16:creationId xmlns:a16="http://schemas.microsoft.com/office/drawing/2014/main" id="{410A7DD5-BE46-4EBC-8C1A-62A0D4A9F2C5}"/>
              </a:ext>
            </a:extLst>
          </p:cNvPr>
          <p:cNvSpPr>
            <a:spLocks xmlns:a="http://schemas.openxmlformats.org/drawingml/2006/main" noGrp="1"/>
          </p:cNvSpPr>
          <p:nvPr/>
        </p:nvSpPr>
        <p:spPr>
          <a:xfrm xmlns:a="http://schemas.openxmlformats.org/drawingml/2006/main">
            <a:off x="657225" y="2047875"/>
            <a:ext cx="571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1">
                <a:solidFill>
                  <a:srgbClr val="9D633A"/>
                </a:solidFill>
                <a:latin typeface="Nimbus Sans"/>
                <a:ea typeface="Nimbus Sans"/>
                <a:cs typeface="Nimbus Sans"/>
              </a:defRPr>
            </a:pPr>
            <a:r>
              <a:rPr sz="1875" b="1">
                <a:solidFill>
                  <a:srgbClr val="9D633A"/>
                </a:solidFill>
                <a:latin typeface="Nimbus Sans"/>
                <a:ea typeface="Nimbus Sans"/>
                <a:cs typeface="Nimbus Sans"/>
              </a:rPr>
              <a:t>01</a:t>
            </a:r>
          </a:p>
        </p:txBody>
      </p:sp>
      <p:sp>
        <p:nvSpPr>
          <p:cNvPr id="9" name="jump-3-15">
            <a:extLst xmlns:a="http://schemas.openxmlformats.org/drawingml/2006/main">
              <a:ext uri="{FF2B5EF4-FFF2-40B4-BE49-F238E27FC236}">
                <a16:creationId xmlns:a16="http://schemas.microsoft.com/office/drawing/2014/main" id="{BC01090E-45C2-4516-A43E-64D95188AF9C}"/>
              </a:ext>
            </a:extLst>
            <ns6:hlinkClick xmlns:ns6="http://schemas.openxmlformats.org/drawingml/2006/main" xmlns:ns7="http://schemas.openxmlformats.org/officeDocument/2006/relationships" ns7:id="rIdNav4" action="ppaction://hlinksldjump"/>
          </p:cNvPr>
          <p:cNvSpPr>
            <a:spLocks xmlns:a="http://schemas.openxmlformats.org/drawingml/2006/main" noGrp="1"/>
          </p:cNvSpPr>
          <p:nvPr/>
        </p:nvSpPr>
        <p:spPr>
          <a:xfrm xmlns:a="http://schemas.openxmlformats.org/drawingml/2006/main">
            <a:off x="1381125" y="2047875"/>
            <a:ext cx="4000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1">
                <a:solidFill>
                  <a:srgbClr val="183C30"/>
                </a:solidFill>
                <a:latin typeface="Nimbus Sans"/>
                <a:ea typeface="Nimbus Sans"/>
                <a:cs typeface="Nimbus Sans"/>
              </a:defRPr>
            </a:pPr>
            <a:r>
              <a:rPr sz="2100" b="1">
                <a:solidFill>
                  <a:srgbClr val="183C30"/>
                </a:solidFill>
                <a:latin typeface="Nimbus Sans"/>
                <a:ea typeface="Nimbus Sans"/>
                <a:cs typeface="Nimbus Sans"/>
              </a:rPr>
              <a:t>Leadership and expertise</a:t>
            </a:r>
          </a:p>
        </p:txBody>
      </p:sp>
      <p:sp>
        <p:nvSpPr>
          <p:cNvPr id="10" name="jump-3-16">
            <a:extLst xmlns:a="http://schemas.openxmlformats.org/drawingml/2006/main">
              <a:ext uri="{FF2B5EF4-FFF2-40B4-BE49-F238E27FC236}">
                <a16:creationId xmlns:a16="http://schemas.microsoft.com/office/drawing/2014/main" id="{BF65712F-4026-4878-9D21-2B00087898A9}"/>
              </a:ext>
            </a:extLst>
            <ns8:hlinkClick xmlns:ns8="http://schemas.openxmlformats.org/drawingml/2006/main" xmlns:ns9="http://schemas.openxmlformats.org/officeDocument/2006/relationships" ns9:id="rIdNav5" action="ppaction://hlinksldjump"/>
          </p:cNvPr>
          <p:cNvSpPr>
            <a:spLocks xmlns:a="http://schemas.openxmlformats.org/drawingml/2006/main" noGrp="1"/>
          </p:cNvSpPr>
          <p:nvPr/>
        </p:nvSpPr>
        <p:spPr>
          <a:xfrm xmlns:a="http://schemas.openxmlformats.org/drawingml/2006/main">
            <a:off x="5619750" y="2047875"/>
            <a:ext cx="58102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5D6C64"/>
                </a:solidFill>
                <a:latin typeface="Nimbus Sans"/>
                <a:ea typeface="Nimbus Sans"/>
                <a:cs typeface="Nimbus Sans"/>
              </a:defRPr>
            </a:pPr>
            <a:r>
              <a:rPr sz="1800" b="0">
                <a:solidFill>
                  <a:srgbClr val="5D6C64"/>
                </a:solidFill>
                <a:latin typeface="Nimbus Sans"/>
                <a:ea typeface="Nimbus Sans"/>
                <a:cs typeface="Nimbus Sans"/>
              </a:rPr>
              <a:t>Who leads the investigation and the engagement?</a:t>
            </a:r>
          </a:p>
        </p:txBody>
      </p:sp>
      <p:sp>
        <p:nvSpPr>
          <p:cNvPr id="11" name="text-17">
            <a:extLst xmlns:a="http://schemas.openxmlformats.org/drawingml/2006/main">
              <a:ext uri="{FF2B5EF4-FFF2-40B4-BE49-F238E27FC236}">
                <a16:creationId xmlns:a16="http://schemas.microsoft.com/office/drawing/2014/main" id="{10ABE7C9-C9CE-48C5-A90D-03BCCA255A1A}"/>
              </a:ext>
            </a:extLst>
          </p:cNvPr>
          <p:cNvSpPr>
            <a:spLocks xmlns:a="http://schemas.openxmlformats.org/drawingml/2006/main" noGrp="1"/>
          </p:cNvSpPr>
          <p:nvPr/>
        </p:nvSpPr>
        <p:spPr>
          <a:xfrm xmlns:a="http://schemas.openxmlformats.org/drawingml/2006/main">
            <a:off x="657225" y="2790825"/>
            <a:ext cx="571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1">
                <a:solidFill>
                  <a:srgbClr val="9D633A"/>
                </a:solidFill>
                <a:latin typeface="Nimbus Sans"/>
                <a:ea typeface="Nimbus Sans"/>
                <a:cs typeface="Nimbus Sans"/>
              </a:defRPr>
            </a:pPr>
            <a:r>
              <a:rPr sz="1875" b="1">
                <a:solidFill>
                  <a:srgbClr val="9D633A"/>
                </a:solidFill>
                <a:latin typeface="Nimbus Sans"/>
                <a:ea typeface="Nimbus Sans"/>
                <a:cs typeface="Nimbus Sans"/>
              </a:rPr>
              <a:t>02</a:t>
            </a:r>
          </a:p>
        </p:txBody>
      </p:sp>
      <p:sp>
        <p:nvSpPr>
          <p:cNvPr id="12" name="jump-4-18">
            <a:extLst xmlns:a="http://schemas.openxmlformats.org/drawingml/2006/main">
              <a:ext uri="{FF2B5EF4-FFF2-40B4-BE49-F238E27FC236}">
                <a16:creationId xmlns:a16="http://schemas.microsoft.com/office/drawing/2014/main" id="{6D75C2B2-81AB-4EEE-B524-C4BD311B3A6C}"/>
              </a:ext>
            </a:extLst>
            <ns10:hlinkClick xmlns:ns10="http://schemas.openxmlformats.org/drawingml/2006/main" xmlns:ns11="http://schemas.openxmlformats.org/officeDocument/2006/relationships" ns11:id="rIdNav6" action="ppaction://hlinksldjump"/>
          </p:cNvPr>
          <p:cNvSpPr>
            <a:spLocks xmlns:a="http://schemas.openxmlformats.org/drawingml/2006/main" noGrp="1"/>
          </p:cNvSpPr>
          <p:nvPr/>
        </p:nvSpPr>
        <p:spPr>
          <a:xfrm xmlns:a="http://schemas.openxmlformats.org/drawingml/2006/main">
            <a:off x="1381125" y="2790825"/>
            <a:ext cx="4000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1">
                <a:solidFill>
                  <a:srgbClr val="183C30"/>
                </a:solidFill>
                <a:latin typeface="Nimbus Sans"/>
                <a:ea typeface="Nimbus Sans"/>
                <a:cs typeface="Nimbus Sans"/>
              </a:defRPr>
            </a:pPr>
            <a:r>
              <a:rPr sz="2100" b="1">
                <a:solidFill>
                  <a:srgbClr val="183C30"/>
                </a:solidFill>
                <a:latin typeface="Nimbus Sans"/>
                <a:ea typeface="Nimbus Sans"/>
                <a:cs typeface="Nimbus Sans"/>
              </a:rPr>
              <a:t>Operating priorities</a:t>
            </a:r>
          </a:p>
        </p:txBody>
      </p:sp>
      <p:sp>
        <p:nvSpPr>
          <p:cNvPr id="13" name="jump-4-19">
            <a:extLst xmlns:a="http://schemas.openxmlformats.org/drawingml/2006/main">
              <a:ext uri="{FF2B5EF4-FFF2-40B4-BE49-F238E27FC236}">
                <a16:creationId xmlns:a16="http://schemas.microsoft.com/office/drawing/2014/main" id="{FB4D5D3B-981D-4A7C-9A1A-707ECD899B77}"/>
              </a:ext>
            </a:extLst>
            <ns12:hlinkClick xmlns:ns12="http://schemas.openxmlformats.org/drawingml/2006/main" xmlns:ns13="http://schemas.openxmlformats.org/officeDocument/2006/relationships" ns13:id="rIdNav7" action="ppaction://hlinksldjump"/>
          </p:cNvPr>
          <p:cNvSpPr>
            <a:spLocks xmlns:a="http://schemas.openxmlformats.org/drawingml/2006/main" noGrp="1"/>
          </p:cNvSpPr>
          <p:nvPr/>
        </p:nvSpPr>
        <p:spPr>
          <a:xfrm xmlns:a="http://schemas.openxmlformats.org/drawingml/2006/main">
            <a:off x="5619750" y="2790825"/>
            <a:ext cx="58102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5D6C64"/>
                </a:solidFill>
                <a:latin typeface="Nimbus Sans"/>
                <a:ea typeface="Nimbus Sans"/>
                <a:cs typeface="Nimbus Sans"/>
              </a:defRPr>
            </a:pPr>
            <a:r>
              <a:rPr sz="1800" b="0">
                <a:solidFill>
                  <a:srgbClr val="5D6C64"/>
                </a:solidFill>
                <a:latin typeface="Nimbus Sans"/>
                <a:ea typeface="Nimbus Sans"/>
                <a:cs typeface="Nimbus Sans"/>
              </a:rPr>
              <a:t>Which problem warrants the first investigation?</a:t>
            </a:r>
          </a:p>
        </p:txBody>
      </p:sp>
      <p:sp>
        <p:nvSpPr>
          <p:cNvPr id="14" name="text-20">
            <a:extLst xmlns:a="http://schemas.openxmlformats.org/drawingml/2006/main">
              <a:ext uri="{FF2B5EF4-FFF2-40B4-BE49-F238E27FC236}">
                <a16:creationId xmlns:a16="http://schemas.microsoft.com/office/drawing/2014/main" id="{F73F0092-4E30-48B4-97E5-C6499F9B71F7}"/>
              </a:ext>
            </a:extLst>
          </p:cNvPr>
          <p:cNvSpPr>
            <a:spLocks xmlns:a="http://schemas.openxmlformats.org/drawingml/2006/main" noGrp="1"/>
          </p:cNvSpPr>
          <p:nvPr/>
        </p:nvSpPr>
        <p:spPr>
          <a:xfrm xmlns:a="http://schemas.openxmlformats.org/drawingml/2006/main">
            <a:off x="657225" y="3533775"/>
            <a:ext cx="571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1">
                <a:solidFill>
                  <a:srgbClr val="9D633A"/>
                </a:solidFill>
                <a:latin typeface="Nimbus Sans"/>
                <a:ea typeface="Nimbus Sans"/>
                <a:cs typeface="Nimbus Sans"/>
              </a:defRPr>
            </a:pPr>
            <a:r>
              <a:rPr sz="1875" b="1">
                <a:solidFill>
                  <a:srgbClr val="9D633A"/>
                </a:solidFill>
                <a:latin typeface="Nimbus Sans"/>
                <a:ea typeface="Nimbus Sans"/>
                <a:cs typeface="Nimbus Sans"/>
              </a:rPr>
              <a:t>03</a:t>
            </a:r>
          </a:p>
        </p:txBody>
      </p:sp>
      <p:sp>
        <p:nvSpPr>
          <p:cNvPr id="15" name="jump-6-21">
            <a:extLst xmlns:a="http://schemas.openxmlformats.org/drawingml/2006/main">
              <a:ext uri="{FF2B5EF4-FFF2-40B4-BE49-F238E27FC236}">
                <a16:creationId xmlns:a16="http://schemas.microsoft.com/office/drawing/2014/main" id="{F61BFED5-F7DD-4445-B927-6CBA2A9F3C0D}"/>
              </a:ext>
            </a:extLst>
            <ns14:hlinkClick xmlns:ns14="http://schemas.openxmlformats.org/drawingml/2006/main" xmlns:ns15="http://schemas.openxmlformats.org/officeDocument/2006/relationships" ns15:id="rIdNav8" action="ppaction://hlinksldjump"/>
          </p:cNvPr>
          <p:cNvSpPr>
            <a:spLocks xmlns:a="http://schemas.openxmlformats.org/drawingml/2006/main" noGrp="1"/>
          </p:cNvSpPr>
          <p:nvPr/>
        </p:nvSpPr>
        <p:spPr>
          <a:xfrm xmlns:a="http://schemas.openxmlformats.org/drawingml/2006/main">
            <a:off x="1381125" y="3533775"/>
            <a:ext cx="4000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1">
                <a:solidFill>
                  <a:srgbClr val="183C30"/>
                </a:solidFill>
                <a:latin typeface="Nimbus Sans"/>
                <a:ea typeface="Nimbus Sans"/>
                <a:cs typeface="Nimbus Sans"/>
              </a:defRPr>
            </a:pPr>
            <a:r>
              <a:rPr sz="2100" b="1">
                <a:solidFill>
                  <a:srgbClr val="183C30"/>
                </a:solidFill>
                <a:latin typeface="Nimbus Sans"/>
                <a:ea typeface="Nimbus Sans"/>
                <a:cs typeface="Nimbus Sans"/>
              </a:rPr>
              <a:t>Decision pathway</a:t>
            </a:r>
          </a:p>
        </p:txBody>
      </p:sp>
      <p:sp>
        <p:nvSpPr>
          <p:cNvPr id="16" name="jump-6-22">
            <a:extLst xmlns:a="http://schemas.openxmlformats.org/drawingml/2006/main">
              <a:ext uri="{FF2B5EF4-FFF2-40B4-BE49-F238E27FC236}">
                <a16:creationId xmlns:a16="http://schemas.microsoft.com/office/drawing/2014/main" id="{320ADF13-EA9F-4044-A356-A1CA616AC27D}"/>
              </a:ext>
            </a:extLst>
            <ns16:hlinkClick xmlns:ns16="http://schemas.openxmlformats.org/drawingml/2006/main" xmlns:ns17="http://schemas.openxmlformats.org/officeDocument/2006/relationships" ns17:id="rIdNav9" action="ppaction://hlinksldjump"/>
          </p:cNvPr>
          <p:cNvSpPr>
            <a:spLocks xmlns:a="http://schemas.openxmlformats.org/drawingml/2006/main" noGrp="1"/>
          </p:cNvSpPr>
          <p:nvPr/>
        </p:nvSpPr>
        <p:spPr>
          <a:xfrm xmlns:a="http://schemas.openxmlformats.org/drawingml/2006/main">
            <a:off x="5619750" y="3533775"/>
            <a:ext cx="58102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5D6C64"/>
                </a:solidFill>
                <a:latin typeface="Nimbus Sans"/>
                <a:ea typeface="Nimbus Sans"/>
                <a:cs typeface="Nimbus Sans"/>
              </a:defRPr>
            </a:pPr>
            <a:r>
              <a:rPr sz="1800" b="0">
                <a:solidFill>
                  <a:srgbClr val="5D6C64"/>
                </a:solidFill>
                <a:latin typeface="Nimbus Sans"/>
                <a:ea typeface="Nimbus Sans"/>
                <a:cs typeface="Nimbus Sans"/>
              </a:rPr>
              <a:t>How do rules and exceptions become actionable?</a:t>
            </a:r>
          </a:p>
        </p:txBody>
      </p:sp>
      <p:sp>
        <p:nvSpPr>
          <p:cNvPr id="17" name="text-23">
            <a:extLst xmlns:a="http://schemas.openxmlformats.org/drawingml/2006/main">
              <a:ext uri="{FF2B5EF4-FFF2-40B4-BE49-F238E27FC236}">
                <a16:creationId xmlns:a16="http://schemas.microsoft.com/office/drawing/2014/main" id="{C13227A6-0A14-4027-B4AE-38F277F8DDA3}"/>
              </a:ext>
            </a:extLst>
          </p:cNvPr>
          <p:cNvSpPr>
            <a:spLocks xmlns:a="http://schemas.openxmlformats.org/drawingml/2006/main" noGrp="1"/>
          </p:cNvSpPr>
          <p:nvPr/>
        </p:nvSpPr>
        <p:spPr>
          <a:xfrm xmlns:a="http://schemas.openxmlformats.org/drawingml/2006/main">
            <a:off x="657225" y="4276725"/>
            <a:ext cx="571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1">
                <a:solidFill>
                  <a:srgbClr val="9D633A"/>
                </a:solidFill>
                <a:latin typeface="Nimbus Sans"/>
                <a:ea typeface="Nimbus Sans"/>
                <a:cs typeface="Nimbus Sans"/>
              </a:defRPr>
            </a:pPr>
            <a:r>
              <a:rPr sz="1875" b="1">
                <a:solidFill>
                  <a:srgbClr val="9D633A"/>
                </a:solidFill>
                <a:latin typeface="Nimbus Sans"/>
                <a:ea typeface="Nimbus Sans"/>
                <a:cs typeface="Nimbus Sans"/>
              </a:rPr>
              <a:t>04</a:t>
            </a:r>
          </a:p>
        </p:txBody>
      </p:sp>
      <p:sp>
        <p:nvSpPr>
          <p:cNvPr id="18" name="jump-9-24">
            <a:extLst xmlns:a="http://schemas.openxmlformats.org/drawingml/2006/main">
              <a:ext uri="{FF2B5EF4-FFF2-40B4-BE49-F238E27FC236}">
                <a16:creationId xmlns:a16="http://schemas.microsoft.com/office/drawing/2014/main" id="{28AEFDEE-E9A2-46E9-815A-94DB7A860A9F}"/>
              </a:ext>
            </a:extLst>
            <ns18:hlinkClick xmlns:ns18="http://schemas.openxmlformats.org/drawingml/2006/main" xmlns:ns19="http://schemas.openxmlformats.org/officeDocument/2006/relationships" ns19:id="rIdNav10" action="ppaction://hlinksldjump"/>
          </p:cNvPr>
          <p:cNvSpPr>
            <a:spLocks xmlns:a="http://schemas.openxmlformats.org/drawingml/2006/main" noGrp="1"/>
          </p:cNvSpPr>
          <p:nvPr/>
        </p:nvSpPr>
        <p:spPr>
          <a:xfrm xmlns:a="http://schemas.openxmlformats.org/drawingml/2006/main">
            <a:off x="1381125" y="4276725"/>
            <a:ext cx="4000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1">
                <a:solidFill>
                  <a:srgbClr val="183C30"/>
                </a:solidFill>
                <a:latin typeface="Nimbus Sans"/>
                <a:ea typeface="Nimbus Sans"/>
                <a:cs typeface="Nimbus Sans"/>
              </a:defRPr>
            </a:pPr>
            <a:r>
              <a:rPr sz="2100" b="1">
                <a:solidFill>
                  <a:srgbClr val="183C30"/>
                </a:solidFill>
                <a:latin typeface="Nimbus Sans"/>
                <a:ea typeface="Nimbus Sans"/>
                <a:cs typeface="Nimbus Sans"/>
              </a:rPr>
              <a:t>Capacity scenario</a:t>
            </a:r>
          </a:p>
        </p:txBody>
      </p:sp>
      <p:sp>
        <p:nvSpPr>
          <p:cNvPr id="19" name="jump-9-25">
            <a:extLst xmlns:a="http://schemas.openxmlformats.org/drawingml/2006/main">
              <a:ext uri="{FF2B5EF4-FFF2-40B4-BE49-F238E27FC236}">
                <a16:creationId xmlns:a16="http://schemas.microsoft.com/office/drawing/2014/main" id="{DD637F39-ED98-4074-880E-0111604C4B32}"/>
              </a:ext>
            </a:extLst>
            <ns20:hlinkClick xmlns:ns20="http://schemas.openxmlformats.org/drawingml/2006/main" xmlns:ns21="http://schemas.openxmlformats.org/officeDocument/2006/relationships" ns21:id="rIdNav11" action="ppaction://hlinksldjump"/>
          </p:cNvPr>
          <p:cNvSpPr>
            <a:spLocks xmlns:a="http://schemas.openxmlformats.org/drawingml/2006/main" noGrp="1"/>
          </p:cNvSpPr>
          <p:nvPr/>
        </p:nvSpPr>
        <p:spPr>
          <a:xfrm xmlns:a="http://schemas.openxmlformats.org/drawingml/2006/main">
            <a:off x="5619750" y="4276725"/>
            <a:ext cx="58102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5D6C64"/>
                </a:solidFill>
                <a:latin typeface="Nimbus Sans"/>
                <a:ea typeface="Nimbus Sans"/>
                <a:cs typeface="Nimbus Sans"/>
              </a:defRPr>
            </a:pPr>
            <a:r>
              <a:rPr sz="1800" b="0">
                <a:solidFill>
                  <a:srgbClr val="5D6C64"/>
                </a:solidFill>
                <a:latin typeface="Nimbus Sans"/>
                <a:ea typeface="Nimbus Sans"/>
                <a:cs typeface="Nimbus Sans"/>
              </a:rPr>
              <a:t>What changes when operating assumptions change?</a:t>
            </a:r>
          </a:p>
        </p:txBody>
      </p:sp>
      <p:sp>
        <p:nvSpPr>
          <p:cNvPr id="20" name="text-26">
            <a:extLst xmlns:a="http://schemas.openxmlformats.org/drawingml/2006/main">
              <a:ext uri="{FF2B5EF4-FFF2-40B4-BE49-F238E27FC236}">
                <a16:creationId xmlns:a16="http://schemas.microsoft.com/office/drawing/2014/main" id="{1E4B7B10-50F4-4F09-8AAF-507E79F900C9}"/>
              </a:ext>
            </a:extLst>
          </p:cNvPr>
          <p:cNvSpPr>
            <a:spLocks xmlns:a="http://schemas.openxmlformats.org/drawingml/2006/main" noGrp="1"/>
          </p:cNvSpPr>
          <p:nvPr/>
        </p:nvSpPr>
        <p:spPr>
          <a:xfrm xmlns:a="http://schemas.openxmlformats.org/drawingml/2006/main">
            <a:off x="657225" y="5019675"/>
            <a:ext cx="571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1">
                <a:solidFill>
                  <a:srgbClr val="9D633A"/>
                </a:solidFill>
                <a:latin typeface="Nimbus Sans"/>
                <a:ea typeface="Nimbus Sans"/>
                <a:cs typeface="Nimbus Sans"/>
              </a:defRPr>
            </a:pPr>
            <a:r>
              <a:rPr sz="1875" b="1">
                <a:solidFill>
                  <a:srgbClr val="9D633A"/>
                </a:solidFill>
                <a:latin typeface="Nimbus Sans"/>
                <a:ea typeface="Nimbus Sans"/>
                <a:cs typeface="Nimbus Sans"/>
              </a:rPr>
              <a:t>05</a:t>
            </a:r>
          </a:p>
        </p:txBody>
      </p:sp>
      <p:sp>
        <p:nvSpPr>
          <p:cNvPr id="21" name="jump-15-27">
            <a:extLst xmlns:a="http://schemas.openxmlformats.org/drawingml/2006/main">
              <a:ext uri="{FF2B5EF4-FFF2-40B4-BE49-F238E27FC236}">
                <a16:creationId xmlns:a16="http://schemas.microsoft.com/office/drawing/2014/main" id="{80841138-994E-457D-AA1F-BE4E6B56C31C}"/>
              </a:ext>
            </a:extLst>
            <ns22:hlinkClick xmlns:ns22="http://schemas.openxmlformats.org/drawingml/2006/main" xmlns:ns23="http://schemas.openxmlformats.org/officeDocument/2006/relationships" ns23:id="rIdNav12" action="ppaction://hlinksldjump"/>
          </p:cNvPr>
          <p:cNvSpPr>
            <a:spLocks xmlns:a="http://schemas.openxmlformats.org/drawingml/2006/main" noGrp="1"/>
          </p:cNvSpPr>
          <p:nvPr/>
        </p:nvSpPr>
        <p:spPr>
          <a:xfrm xmlns:a="http://schemas.openxmlformats.org/drawingml/2006/main">
            <a:off x="1381125" y="5019675"/>
            <a:ext cx="4000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1">
                <a:solidFill>
                  <a:srgbClr val="183C30"/>
                </a:solidFill>
                <a:latin typeface="Nimbus Sans"/>
                <a:ea typeface="Nimbus Sans"/>
                <a:cs typeface="Nimbus Sans"/>
              </a:defRPr>
            </a:pPr>
            <a:r>
              <a:rPr sz="2100" b="1">
                <a:solidFill>
                  <a:srgbClr val="183C30"/>
                </a:solidFill>
                <a:latin typeface="Nimbus Sans"/>
                <a:ea typeface="Nimbus Sans"/>
                <a:cs typeface="Nimbus Sans"/>
              </a:rPr>
              <a:t>Engagement discussion</a:t>
            </a:r>
          </a:p>
        </p:txBody>
      </p:sp>
      <p:sp>
        <p:nvSpPr>
          <p:cNvPr id="22" name="jump-15-28">
            <a:extLst xmlns:a="http://schemas.openxmlformats.org/drawingml/2006/main">
              <a:ext uri="{FF2B5EF4-FFF2-40B4-BE49-F238E27FC236}">
                <a16:creationId xmlns:a16="http://schemas.microsoft.com/office/drawing/2014/main" id="{192E33F4-A6FA-4877-BBEB-13166A1C2AE6}"/>
              </a:ext>
            </a:extLst>
            <ns24:hlinkClick xmlns:ns24="http://schemas.openxmlformats.org/drawingml/2006/main" xmlns:ns25="http://schemas.openxmlformats.org/officeDocument/2006/relationships" ns25:id="rIdNav13" action="ppaction://hlinksldjump"/>
          </p:cNvPr>
          <p:cNvSpPr>
            <a:spLocks xmlns:a="http://schemas.openxmlformats.org/drawingml/2006/main" noGrp="1"/>
          </p:cNvSpPr>
          <p:nvPr/>
        </p:nvSpPr>
        <p:spPr>
          <a:xfrm xmlns:a="http://schemas.openxmlformats.org/drawingml/2006/main">
            <a:off x="5619750" y="5019675"/>
            <a:ext cx="58102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5D6C64"/>
                </a:solidFill>
                <a:latin typeface="Nimbus Sans"/>
                <a:ea typeface="Nimbus Sans"/>
                <a:cs typeface="Nimbus Sans"/>
              </a:defRPr>
            </a:pPr>
            <a:r>
              <a:rPr sz="1800" b="0">
                <a:solidFill>
                  <a:srgbClr val="5D6C64"/>
                </a:solidFill>
                <a:latin typeface="Nimbus Sans"/>
                <a:ea typeface="Nimbus Sans"/>
                <a:cs typeface="Nimbus Sans"/>
              </a:rPr>
              <a:t>What will define a useful first project?</a:t>
            </a:r>
          </a:p>
        </p:txBody>
      </p:sp>
    </p:spTree>
    <p:extLst>
      <p:ext uri="{BB962C8B-B14F-4D97-AF65-F5344CB8AC3E}">
        <p14:creationId xmlns:p14="http://schemas.microsoft.com/office/powerpoint/2010/main" val="563661186"/>
      </p:ext>
    </p:extLst>
  </p:cSld>
</p:sld>
</file>

<file path=ppt/slides/slide3.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8" name="text-29">
            <a:extLst xmlns:a="http://schemas.openxmlformats.org/drawingml/2006/main">
              <a:ext uri="{FF2B5EF4-FFF2-40B4-BE49-F238E27FC236}">
                <a16:creationId xmlns:a16="http://schemas.microsoft.com/office/drawing/2014/main" id="{2FC75B03-F320-4E55-BB90-EA6EE4F58A26}"/>
              </a:ext>
            </a:extLst>
          </p:cNvPr>
          <p:cNvSpPr>
            <a:spLocks xmlns:a="http://schemas.openxmlformats.org/drawingml/2006/main" noGrp="1"/>
          </p:cNvSpPr>
          <p:nvPr/>
        </p:nvSpPr>
        <p:spPr>
          <a:xfrm xmlns:a="http://schemas.openxmlformats.org/drawingml/2006/main">
            <a:off x="609600" y="552450"/>
            <a:ext cx="10972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450" b="1">
                <a:solidFill>
                  <a:srgbClr val="24382F"/>
                </a:solidFill>
                <a:latin typeface="Nimbus Sans"/>
                <a:ea typeface="Nimbus Sans"/>
                <a:cs typeface="Nimbus Sans"/>
              </a:defRPr>
            </a:pPr>
            <a:r>
              <a:rPr sz="3450" b="1">
                <a:solidFill>
                  <a:srgbClr val="24382F"/>
                </a:solidFill>
                <a:latin typeface="Nimbus Sans"/>
                <a:ea typeface="Nimbus Sans"/>
                <a:cs typeface="Nimbus Sans"/>
              </a:rPr>
              <a:t>Investigation leadership</a:t>
            </a:r>
          </a:p>
        </p:txBody>
      </p:sp>
      <p:sp>
        <p:nvSpPr>
          <p:cNvPr id="2" name="text-30">
            <a:extLst xmlns:a="http://schemas.openxmlformats.org/drawingml/2006/main">
              <a:ext uri="{FF2B5EF4-FFF2-40B4-BE49-F238E27FC236}">
                <a16:creationId xmlns:a16="http://schemas.microsoft.com/office/drawing/2014/main" id="{40AABD20-F5E9-4CE7-B8A7-6969001457B8}"/>
              </a:ext>
            </a:extLst>
          </p:cNvPr>
          <p:cNvSpPr>
            <a:spLocks xmlns:a="http://schemas.openxmlformats.org/drawingml/2006/main" noGrp="1"/>
          </p:cNvSpPr>
          <p:nvPr/>
        </p:nvSpPr>
        <p:spPr>
          <a:xfrm xmlns:a="http://schemas.openxmlformats.org/drawingml/2006/main">
            <a:off x="628650" y="1352550"/>
            <a:ext cx="10953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5D6C64"/>
                </a:solidFill>
                <a:latin typeface="Nimbus Sans"/>
                <a:ea typeface="Nimbus Sans"/>
                <a:cs typeface="Nimbus Sans"/>
              </a:defRPr>
            </a:pPr>
            <a:r>
              <a:rPr sz="1875" b="0">
                <a:solidFill>
                  <a:srgbClr val="5D6C64"/>
                </a:solidFill>
                <a:latin typeface="Nimbus Sans"/>
                <a:ea typeface="Nimbus Sans"/>
                <a:cs typeface="Nimbus Sans"/>
              </a:rPr>
              <a:t>Dr. Kelly Emrick</a:t>
            </a:r>
          </a:p>
        </p:txBody>
      </p:sp>
      <p:sp>
        <p:nvSpPr>
          <p:cNvPr id="3" name="text-31">
            <a:extLst xmlns:a="http://schemas.openxmlformats.org/drawingml/2006/main">
              <a:ext uri="{FF2B5EF4-FFF2-40B4-BE49-F238E27FC236}">
                <a16:creationId xmlns:a16="http://schemas.microsoft.com/office/drawing/2014/main" id="{C428E093-B313-49D2-8075-3E0FAFDA201E}"/>
              </a:ext>
            </a:extLst>
          </p:cNvPr>
          <p:cNvSpPr>
            <a:spLocks xmlns:a="http://schemas.openxmlformats.org/drawingml/2006/main" noGrp="1"/>
          </p:cNvSpPr>
          <p:nvPr/>
        </p:nvSpPr>
        <p:spPr>
          <a:xfrm xmlns:a="http://schemas.openxmlformats.org/drawingml/2006/main">
            <a:off x="609600" y="6315075"/>
            <a:ext cx="247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1">
                <a:solidFill>
                  <a:srgbClr val="5D6C64"/>
                </a:solidFill>
                <a:latin typeface="Nimbus Sans"/>
                <a:ea typeface="Nimbus Sans"/>
                <a:cs typeface="Nimbus Sans"/>
              </a:defRPr>
            </a:pPr>
            <a:r>
              <a:rPr sz="1275" b="1">
                <a:solidFill>
                  <a:srgbClr val="5D6C64"/>
                </a:solidFill>
                <a:latin typeface="Nimbus Sans"/>
                <a:ea typeface="Nimbus Sans"/>
                <a:cs typeface="Nimbus Sans"/>
              </a:rPr>
              <a:t>StreamLine Health</a:t>
            </a:r>
          </a:p>
        </p:txBody>
      </p:sp>
      <p:sp>
        <p:nvSpPr>
          <p:cNvPr id="4" name="text-32">
            <a:extLst xmlns:a="http://schemas.openxmlformats.org/drawingml/2006/main">
              <a:ext uri="{FF2B5EF4-FFF2-40B4-BE49-F238E27FC236}">
                <a16:creationId xmlns:a16="http://schemas.microsoft.com/office/drawing/2014/main" id="{57F3931B-2002-4631-8DFB-CCB27939A7E8}"/>
              </a:ext>
            </a:extLst>
          </p:cNvPr>
          <p:cNvSpPr>
            <a:spLocks xmlns:a="http://schemas.openxmlformats.org/drawingml/2006/main" noGrp="1"/>
          </p:cNvSpPr>
          <p:nvPr/>
        </p:nvSpPr>
        <p:spPr>
          <a:xfrm xmlns:a="http://schemas.openxmlformats.org/drawingml/2006/main">
            <a:off x="5524500" y="6315075"/>
            <a:ext cx="1143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0">
                <a:solidFill>
                  <a:srgbClr val="5D6C64"/>
                </a:solidFill>
                <a:latin typeface="Nimbus Sans"/>
                <a:ea typeface="Nimbus Sans"/>
                <a:cs typeface="Nimbus Sans"/>
              </a:defRPr>
            </a:pPr>
            <a:r>
              <a:rPr sz="1275" b="0">
                <a:solidFill>
                  <a:srgbClr val="5D6C64"/>
                </a:solidFill>
                <a:latin typeface="Nimbus Sans"/>
                <a:ea typeface="Nimbus Sans"/>
                <a:cs typeface="Nimbus Sans"/>
              </a:rPr>
              <a:t>03 / 16</a:t>
            </a:r>
          </a:p>
        </p:txBody>
      </p:sp>
      <p:sp>
        <p:nvSpPr>
          <p:cNvPr id="5" name="jump-2-33">
            <a:extLst xmlns:a="http://schemas.openxmlformats.org/drawingml/2006/main">
              <a:ext uri="{FF2B5EF4-FFF2-40B4-BE49-F238E27FC236}">
                <a16:creationId xmlns:a16="http://schemas.microsoft.com/office/drawing/2014/main" id="{F6DCBB12-EA8D-46CC-B5A1-B54374212466}"/>
              </a:ext>
            </a:extLst>
            <ns0:hlinkClick xmlns:ns0="http://schemas.openxmlformats.org/drawingml/2006/main" xmlns:ns1="http://schemas.openxmlformats.org/officeDocument/2006/relationships" ns1:id="rIdNav14" action="ppaction://hlinksldjump"/>
          </p:cNvPr>
          <p:cNvSpPr>
            <a:spLocks xmlns:a="http://schemas.openxmlformats.org/drawingml/2006/main" noGrp="1"/>
          </p:cNvSpPr>
          <p:nvPr/>
        </p:nvSpPr>
        <p:spPr>
          <a:xfrm xmlns:a="http://schemas.openxmlformats.org/drawingml/2006/main">
            <a:off x="8658225" y="6286500"/>
            <a:ext cx="857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Agenda</a:t>
            </a:r>
          </a:p>
        </p:txBody>
      </p:sp>
      <p:sp>
        <p:nvSpPr>
          <p:cNvPr id="6" name="jump-2-34">
            <a:extLst xmlns:a="http://schemas.openxmlformats.org/drawingml/2006/main">
              <a:ext uri="{FF2B5EF4-FFF2-40B4-BE49-F238E27FC236}">
                <a16:creationId xmlns:a16="http://schemas.microsoft.com/office/drawing/2014/main" id="{6236BC6B-2914-4C64-8EBF-77152C559927}"/>
              </a:ext>
            </a:extLst>
            <ns2:hlinkClick xmlns:ns2="http://schemas.openxmlformats.org/drawingml/2006/main" xmlns:ns3="http://schemas.openxmlformats.org/officeDocument/2006/relationships" ns3:id="rIdNav15" action="ppaction://hlinksldjump"/>
          </p:cNvPr>
          <p:cNvSpPr>
            <a:spLocks xmlns:a="http://schemas.openxmlformats.org/drawingml/2006/main" noGrp="1"/>
          </p:cNvSpPr>
          <p:nvPr/>
        </p:nvSpPr>
        <p:spPr>
          <a:xfrm xmlns:a="http://schemas.openxmlformats.org/drawingml/2006/main">
            <a:off x="9620250" y="6286500"/>
            <a:ext cx="933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Previous</a:t>
            </a:r>
          </a:p>
        </p:txBody>
      </p:sp>
      <p:sp>
        <p:nvSpPr>
          <p:cNvPr id="7" name="jump-4-35">
            <a:extLst xmlns:a="http://schemas.openxmlformats.org/drawingml/2006/main">
              <a:ext uri="{FF2B5EF4-FFF2-40B4-BE49-F238E27FC236}">
                <a16:creationId xmlns:a16="http://schemas.microsoft.com/office/drawing/2014/main" id="{8E75233F-0355-454D-A125-3E0FBB0BA509}"/>
              </a:ext>
            </a:extLst>
            <ns4:hlinkClick xmlns:ns4="http://schemas.openxmlformats.org/drawingml/2006/main" xmlns:ns5="http://schemas.openxmlformats.org/officeDocument/2006/relationships" ns5:id="rIdNav16" action="ppaction://hlinksldjump"/>
          </p:cNvPr>
          <p:cNvSpPr>
            <a:spLocks xmlns:a="http://schemas.openxmlformats.org/drawingml/2006/main" noGrp="1"/>
          </p:cNvSpPr>
          <p:nvPr/>
        </p:nvSpPr>
        <p:spPr>
          <a:xfrm xmlns:a="http://schemas.openxmlformats.org/drawingml/2006/main">
            <a:off x="10839450" y="6286500"/>
            <a:ext cx="666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Next</a:t>
            </a:r>
          </a:p>
        </p:txBody>
      </p:sp>
      <p:sp>
        <p:nvSpPr>
          <p:cNvPr id="8" name="text-36">
            <a:extLst xmlns:a="http://schemas.openxmlformats.org/drawingml/2006/main">
              <a:ext uri="{FF2B5EF4-FFF2-40B4-BE49-F238E27FC236}">
                <a16:creationId xmlns:a16="http://schemas.microsoft.com/office/drawing/2014/main" id="{DD079983-3219-41BF-B347-758DB4A455A2}"/>
              </a:ext>
            </a:extLst>
          </p:cNvPr>
          <p:cNvSpPr>
            <a:spLocks xmlns:a="http://schemas.openxmlformats.org/drawingml/2006/main" noGrp="1"/>
          </p:cNvSpPr>
          <p:nvPr/>
        </p:nvSpPr>
        <p:spPr>
          <a:xfrm xmlns:a="http://schemas.openxmlformats.org/drawingml/2006/main">
            <a:off x="628650" y="1819275"/>
            <a:ext cx="7810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250" b="1">
                <a:solidFill>
                  <a:srgbClr val="183C30"/>
                </a:solidFill>
                <a:latin typeface="Nimbus Sans"/>
                <a:ea typeface="Nimbus Sans"/>
                <a:cs typeface="Nimbus Sans"/>
              </a:defRPr>
            </a:pPr>
            <a:r>
              <a:rPr sz="2250" b="1">
                <a:solidFill>
                  <a:srgbClr val="183C30"/>
                </a:solidFill>
                <a:latin typeface="Nimbus Sans"/>
                <a:ea typeface="Nimbus Sans"/>
                <a:cs typeface="Nimbus Sans"/>
              </a:rPr>
              <a:t>Lead Research Investigator and Engagement Officer</a:t>
            </a:r>
          </a:p>
        </p:txBody>
      </p:sp>
      <p:sp>
        <p:nvSpPr>
          <p:cNvPr id="9" name="text-37">
            <a:extLst xmlns:a="http://schemas.openxmlformats.org/drawingml/2006/main">
              <a:ext uri="{FF2B5EF4-FFF2-40B4-BE49-F238E27FC236}">
                <a16:creationId xmlns:a16="http://schemas.microsoft.com/office/drawing/2014/main" id="{6549597E-8059-4DB5-A915-34F2AC737C0E}"/>
              </a:ext>
            </a:extLst>
          </p:cNvPr>
          <p:cNvSpPr>
            <a:spLocks xmlns:a="http://schemas.openxmlformats.org/drawingml/2006/main" noGrp="1"/>
          </p:cNvSpPr>
          <p:nvPr/>
        </p:nvSpPr>
        <p:spPr>
          <a:xfrm xmlns:a="http://schemas.openxmlformats.org/drawingml/2006/main">
            <a:off x="638175" y="2409825"/>
            <a:ext cx="8096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725" b="0">
                <a:solidFill>
                  <a:srgbClr val="5D6C64"/>
                </a:solidFill>
                <a:latin typeface="Nimbus Sans"/>
                <a:ea typeface="Nimbus Sans"/>
                <a:cs typeface="Nimbus Sans"/>
              </a:defRPr>
            </a:pPr>
            <a:r>
              <a:rPr sz="1725" b="0">
                <a:solidFill>
                  <a:srgbClr val="5D6C64"/>
                </a:solidFill>
                <a:latin typeface="Nimbus Sans"/>
                <a:ea typeface="Nimbus Sans"/>
                <a:cs typeface="Nimbus Sans"/>
              </a:rPr>
              <a:t>DHSc, PhD, MBA, BSRT(ARRT)R</a:t>
            </a:r>
          </a:p>
        </p:txBody>
      </p:sp>
      <p:sp>
        <p:nvSpPr>
          <p:cNvPr id="10" name="text-38">
            <a:extLst xmlns:a="http://schemas.openxmlformats.org/drawingml/2006/main">
              <a:ext uri="{FF2B5EF4-FFF2-40B4-BE49-F238E27FC236}">
                <a16:creationId xmlns:a16="http://schemas.microsoft.com/office/drawing/2014/main" id="{C4C9947D-2166-4757-831E-C39F08CC8B3B}"/>
              </a:ext>
            </a:extLst>
          </p:cNvPr>
          <p:cNvSpPr>
            <a:spLocks xmlns:a="http://schemas.openxmlformats.org/drawingml/2006/main" noGrp="1"/>
          </p:cNvSpPr>
          <p:nvPr/>
        </p:nvSpPr>
        <p:spPr>
          <a:xfrm xmlns:a="http://schemas.openxmlformats.org/drawingml/2006/main">
            <a:off x="628650" y="3209925"/>
            <a:ext cx="2571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83C30"/>
                </a:solidFill>
                <a:latin typeface="Nimbus Sans"/>
                <a:ea typeface="Nimbus Sans"/>
                <a:cs typeface="Nimbus Sans"/>
              </a:defRPr>
            </a:pPr>
            <a:r>
              <a:rPr sz="1950" b="1">
                <a:solidFill>
                  <a:srgbClr val="183C30"/>
                </a:solidFill>
                <a:latin typeface="Nimbus Sans"/>
                <a:ea typeface="Nimbus Sans"/>
                <a:cs typeface="Nimbus Sans"/>
              </a:rPr>
              <a:t>Research direction</a:t>
            </a:r>
          </a:p>
        </p:txBody>
      </p:sp>
      <p:sp>
        <p:nvSpPr>
          <p:cNvPr id="11" name="text-39">
            <a:extLst xmlns:a="http://schemas.openxmlformats.org/drawingml/2006/main">
              <a:ext uri="{FF2B5EF4-FFF2-40B4-BE49-F238E27FC236}">
                <a16:creationId xmlns:a16="http://schemas.microsoft.com/office/drawing/2014/main" id="{A2D724EF-1D6D-4964-A387-6BB311551C44}"/>
              </a:ext>
            </a:extLst>
          </p:cNvPr>
          <p:cNvSpPr>
            <a:spLocks xmlns:a="http://schemas.openxmlformats.org/drawingml/2006/main" noGrp="1"/>
          </p:cNvSpPr>
          <p:nvPr/>
        </p:nvSpPr>
        <p:spPr>
          <a:xfrm xmlns:a="http://schemas.openxmlformats.org/drawingml/2006/main">
            <a:off x="3438525" y="3209925"/>
            <a:ext cx="5381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725" b="0">
                <a:solidFill>
                  <a:srgbClr val="24382F"/>
                </a:solidFill>
                <a:latin typeface="Nimbus Sans"/>
                <a:ea typeface="Nimbus Sans"/>
                <a:cs typeface="Nimbus Sans"/>
              </a:defRPr>
            </a:pPr>
            <a:r>
              <a:rPr sz="1725" b="0">
                <a:solidFill>
                  <a:srgbClr val="24382F"/>
                </a:solidFill>
                <a:latin typeface="Nimbus Sans"/>
                <a:ea typeface="Nimbus Sans"/>
                <a:cs typeface="Nimbus Sans"/>
              </a:rPr>
              <a:t>Frames the operating question and directs the investigation.</a:t>
            </a:r>
          </a:p>
        </p:txBody>
      </p:sp>
      <p:sp>
        <p:nvSpPr>
          <p:cNvPr id="12" name="text-40">
            <a:extLst xmlns:a="http://schemas.openxmlformats.org/drawingml/2006/main">
              <a:ext uri="{FF2B5EF4-FFF2-40B4-BE49-F238E27FC236}">
                <a16:creationId xmlns:a16="http://schemas.microsoft.com/office/drawing/2014/main" id="{F2B174CB-155C-4A28-AC51-845813270F9E}"/>
              </a:ext>
            </a:extLst>
          </p:cNvPr>
          <p:cNvSpPr>
            <a:spLocks xmlns:a="http://schemas.openxmlformats.org/drawingml/2006/main" noGrp="1"/>
          </p:cNvSpPr>
          <p:nvPr/>
        </p:nvSpPr>
        <p:spPr>
          <a:xfrm xmlns:a="http://schemas.openxmlformats.org/drawingml/2006/main">
            <a:off x="628650" y="4048125"/>
            <a:ext cx="2571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83C30"/>
                </a:solidFill>
                <a:latin typeface="Nimbus Sans"/>
                <a:ea typeface="Nimbus Sans"/>
                <a:cs typeface="Nimbus Sans"/>
              </a:defRPr>
            </a:pPr>
            <a:r>
              <a:rPr sz="1950" b="1">
                <a:solidFill>
                  <a:srgbClr val="183C30"/>
                </a:solidFill>
                <a:latin typeface="Nimbus Sans"/>
                <a:ea typeface="Nimbus Sans"/>
                <a:cs typeface="Nimbus Sans"/>
              </a:rPr>
              <a:t>Executive engagement</a:t>
            </a:r>
          </a:p>
        </p:txBody>
      </p:sp>
      <p:sp>
        <p:nvSpPr>
          <p:cNvPr id="13" name="text-41">
            <a:extLst xmlns:a="http://schemas.openxmlformats.org/drawingml/2006/main">
              <a:ext uri="{FF2B5EF4-FFF2-40B4-BE49-F238E27FC236}">
                <a16:creationId xmlns:a16="http://schemas.microsoft.com/office/drawing/2014/main" id="{6581B8E5-0891-457B-838E-43DAE0FCADFC}"/>
              </a:ext>
            </a:extLst>
          </p:cNvPr>
          <p:cNvSpPr>
            <a:spLocks xmlns:a="http://schemas.openxmlformats.org/drawingml/2006/main" noGrp="1"/>
          </p:cNvSpPr>
          <p:nvPr/>
        </p:nvSpPr>
        <p:spPr>
          <a:xfrm xmlns:a="http://schemas.openxmlformats.org/drawingml/2006/main">
            <a:off x="3438525" y="4048125"/>
            <a:ext cx="5381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725" b="0">
                <a:solidFill>
                  <a:srgbClr val="24382F"/>
                </a:solidFill>
                <a:latin typeface="Nimbus Sans"/>
                <a:ea typeface="Nimbus Sans"/>
                <a:cs typeface="Nimbus Sans"/>
              </a:defRPr>
            </a:pPr>
            <a:r>
              <a:rPr sz="1725" b="0">
                <a:solidFill>
                  <a:srgbClr val="24382F"/>
                </a:solidFill>
                <a:latin typeface="Nimbus Sans"/>
                <a:ea typeface="Nimbus Sans"/>
                <a:cs typeface="Nimbus Sans"/>
              </a:rPr>
              <a:t>Connects findings with the sponsor's priorities and decisions.</a:t>
            </a:r>
          </a:p>
        </p:txBody>
      </p:sp>
      <p:sp>
        <p:nvSpPr>
          <p:cNvPr id="14" name="text-42">
            <a:extLst xmlns:a="http://schemas.openxmlformats.org/drawingml/2006/main">
              <a:ext uri="{FF2B5EF4-FFF2-40B4-BE49-F238E27FC236}">
                <a16:creationId xmlns:a16="http://schemas.microsoft.com/office/drawing/2014/main" id="{CD8D4999-C752-4C6F-9E27-F9D81D43545A}"/>
              </a:ext>
            </a:extLst>
          </p:cNvPr>
          <p:cNvSpPr>
            <a:spLocks xmlns:a="http://schemas.openxmlformats.org/drawingml/2006/main" noGrp="1"/>
          </p:cNvSpPr>
          <p:nvPr/>
        </p:nvSpPr>
        <p:spPr>
          <a:xfrm xmlns:a="http://schemas.openxmlformats.org/drawingml/2006/main">
            <a:off x="628650" y="4886325"/>
            <a:ext cx="2571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83C30"/>
                </a:solidFill>
                <a:latin typeface="Nimbus Sans"/>
                <a:ea typeface="Nimbus Sans"/>
                <a:cs typeface="Nimbus Sans"/>
              </a:defRPr>
            </a:pPr>
            <a:r>
              <a:rPr sz="1950" b="1">
                <a:solidFill>
                  <a:srgbClr val="183C30"/>
                </a:solidFill>
                <a:latin typeface="Nimbus Sans"/>
                <a:ea typeface="Nimbus Sans"/>
                <a:cs typeface="Nimbus Sans"/>
              </a:rPr>
              <a:t>Doctoral review quorum</a:t>
            </a:r>
          </a:p>
        </p:txBody>
      </p:sp>
      <p:sp>
        <p:nvSpPr>
          <p:cNvPr id="15" name="text-43">
            <a:extLst xmlns:a="http://schemas.openxmlformats.org/drawingml/2006/main">
              <a:ext uri="{FF2B5EF4-FFF2-40B4-BE49-F238E27FC236}">
                <a16:creationId xmlns:a16="http://schemas.microsoft.com/office/drawing/2014/main" id="{37F0AB3A-A8E1-48D5-B2C9-F1281BA1D0E2}"/>
              </a:ext>
            </a:extLst>
          </p:cNvPr>
          <p:cNvSpPr>
            <a:spLocks xmlns:a="http://schemas.openxmlformats.org/drawingml/2006/main" noGrp="1"/>
          </p:cNvSpPr>
          <p:nvPr/>
        </p:nvSpPr>
        <p:spPr>
          <a:xfrm xmlns:a="http://schemas.openxmlformats.org/drawingml/2006/main">
            <a:off x="3438525" y="4886325"/>
            <a:ext cx="5381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725" b="0">
                <a:solidFill>
                  <a:srgbClr val="24382F"/>
                </a:solidFill>
                <a:latin typeface="Nimbus Sans"/>
                <a:ea typeface="Nimbus Sans"/>
                <a:cs typeface="Nimbus Sans"/>
              </a:defRPr>
            </a:pPr>
            <a:r>
              <a:rPr sz="1725" b="0">
                <a:solidFill>
                  <a:srgbClr val="24382F"/>
                </a:solidFill>
                <a:latin typeface="Nimbus Sans"/>
                <a:ea typeface="Nimbus Sans"/>
                <a:cs typeface="Nimbus Sans"/>
              </a:rPr>
              <a:t>Examines methods, assumptions, and implementation implications.</a:t>
            </a:r>
          </a:p>
        </p:txBody>
      </p:sp>
      <p:sp>
        <p:nvSpPr>
          <p:cNvPr id="16" name="text-44">
            <a:extLst xmlns:a="http://schemas.openxmlformats.org/drawingml/2006/main">
              <a:ext uri="{FF2B5EF4-FFF2-40B4-BE49-F238E27FC236}">
                <a16:creationId xmlns:a16="http://schemas.microsoft.com/office/drawing/2014/main" id="{19548AB6-616B-4D7A-AD51-62BBB7341AF4}"/>
              </a:ext>
            </a:extLst>
          </p:cNvPr>
          <p:cNvSpPr>
            <a:spLocks xmlns:a="http://schemas.openxmlformats.org/drawingml/2006/main" noGrp="1"/>
          </p:cNvSpPr>
          <p:nvPr/>
        </p:nvSpPr>
        <p:spPr>
          <a:xfrm xmlns:a="http://schemas.openxmlformats.org/drawingml/2006/main">
            <a:off x="9467850" y="3105150"/>
            <a:ext cx="22860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5700" b="1">
                <a:solidFill>
                  <a:srgbClr val="183C30"/>
                </a:solidFill>
                <a:latin typeface="Nimbus Sans"/>
                <a:ea typeface="Nimbus Sans"/>
                <a:cs typeface="Nimbus Sans"/>
              </a:defRPr>
            </a:pPr>
            <a:r>
              <a:rPr sz="5700" b="1">
                <a:solidFill>
                  <a:srgbClr val="183C30"/>
                </a:solidFill>
                <a:latin typeface="Nimbus Sans"/>
                <a:ea typeface="Nimbus Sans"/>
                <a:cs typeface="Nimbus Sans"/>
              </a:rPr>
              <a:t>100+</a:t>
            </a:r>
          </a:p>
        </p:txBody>
      </p:sp>
      <p:sp>
        <p:nvSpPr>
          <p:cNvPr id="17" name="text-45">
            <a:extLst xmlns:a="http://schemas.openxmlformats.org/drawingml/2006/main">
              <a:ext uri="{FF2B5EF4-FFF2-40B4-BE49-F238E27FC236}">
                <a16:creationId xmlns:a16="http://schemas.microsoft.com/office/drawing/2014/main" id="{B9862798-5767-4A9D-AC3A-9853DF989A73}"/>
              </a:ext>
            </a:extLst>
          </p:cNvPr>
          <p:cNvSpPr>
            <a:spLocks xmlns:a="http://schemas.openxmlformats.org/drawingml/2006/main" noGrp="1"/>
          </p:cNvSpPr>
          <p:nvPr/>
        </p:nvSpPr>
        <p:spPr>
          <a:xfrm xmlns:a="http://schemas.openxmlformats.org/drawingml/2006/main">
            <a:off x="9353550" y="4248150"/>
            <a:ext cx="2381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725" b="0">
                <a:solidFill>
                  <a:srgbClr val="5D6C64"/>
                </a:solidFill>
                <a:latin typeface="Nimbus Sans"/>
                <a:ea typeface="Nimbus Sans"/>
                <a:cs typeface="Nimbus Sans"/>
              </a:defRPr>
            </a:pPr>
            <a:r>
              <a:rPr sz="1725" b="0">
                <a:solidFill>
                  <a:srgbClr val="5D6C64"/>
                </a:solidFill>
                <a:latin typeface="Nimbus Sans"/>
                <a:ea typeface="Nimbus Sans"/>
                <a:cs typeface="Nimbus Sans"/>
              </a:rPr>
              <a:t>combined years of</a:t>
            </a:r>
          </a:p>
          <a:p xmlns:a="http://schemas.openxmlformats.org/drawingml/2006/main">
            <a:pPr>
              <a:defRPr sz="1725" b="0">
                <a:solidFill>
                  <a:srgbClr val="5D6C64"/>
                </a:solidFill>
                <a:latin typeface="Nimbus Sans"/>
                <a:ea typeface="Nimbus Sans"/>
                <a:cs typeface="Nimbus Sans"/>
              </a:defRPr>
            </a:pPr>
            <a:r>
              <a:rPr sz="1725" b="0">
                <a:solidFill>
                  <a:srgbClr val="5D6C64"/>
                </a:solidFill>
                <a:latin typeface="Nimbus Sans"/>
                <a:ea typeface="Nimbus Sans"/>
                <a:cs typeface="Nimbus Sans"/>
              </a:rPr>
              <a:t>healthcare leadership</a:t>
            </a:r>
          </a:p>
          <a:p xmlns:a="http://schemas.openxmlformats.org/drawingml/2006/main">
            <a:pPr>
              <a:defRPr sz="1725" b="0">
                <a:solidFill>
                  <a:srgbClr val="5D6C64"/>
                </a:solidFill>
                <a:latin typeface="Nimbus Sans"/>
                <a:ea typeface="Nimbus Sans"/>
                <a:cs typeface="Nimbus Sans"/>
              </a:defRPr>
            </a:pPr>
            <a:r>
              <a:rPr sz="1725" b="0">
                <a:solidFill>
                  <a:srgbClr val="5D6C64"/>
                </a:solidFill>
                <a:latin typeface="Nimbus Sans"/>
                <a:ea typeface="Nimbus Sans"/>
                <a:cs typeface="Nimbus Sans"/>
              </a:rPr>
              <a:t>experience</a:t>
            </a:r>
          </a:p>
        </p:txBody>
      </p:sp>
    </p:spTree>
    <p:extLst>
      <p:ext uri="{BB962C8B-B14F-4D97-AF65-F5344CB8AC3E}">
        <p14:creationId xmlns:p14="http://schemas.microsoft.com/office/powerpoint/2010/main" val="288469928"/>
      </p:ext>
    </p:extLst>
  </p:cSld>
</p:sld>
</file>

<file path=ppt/slides/slide4.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6" name="text-46">
            <a:extLst xmlns:a="http://schemas.openxmlformats.org/drawingml/2006/main">
              <a:ext uri="{FF2B5EF4-FFF2-40B4-BE49-F238E27FC236}">
                <a16:creationId xmlns:a16="http://schemas.microsoft.com/office/drawing/2014/main" id="{D87DA764-15D8-43F3-9102-C062623B0D25}"/>
              </a:ext>
            </a:extLst>
          </p:cNvPr>
          <p:cNvSpPr>
            <a:spLocks xmlns:a="http://schemas.openxmlformats.org/drawingml/2006/main" noGrp="1"/>
          </p:cNvSpPr>
          <p:nvPr/>
        </p:nvSpPr>
        <p:spPr>
          <a:xfrm xmlns:a="http://schemas.openxmlformats.org/drawingml/2006/main">
            <a:off x="609600" y="552450"/>
            <a:ext cx="10972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450" b="1">
                <a:solidFill>
                  <a:srgbClr val="24382F"/>
                </a:solidFill>
                <a:latin typeface="Nimbus Sans"/>
                <a:ea typeface="Nimbus Sans"/>
                <a:cs typeface="Nimbus Sans"/>
              </a:defRPr>
            </a:pPr>
            <a:r>
              <a:rPr sz="3450" b="1">
                <a:solidFill>
                  <a:srgbClr val="24382F"/>
                </a:solidFill>
                <a:latin typeface="Nimbus Sans"/>
                <a:ea typeface="Nimbus Sans"/>
                <a:cs typeface="Nimbus Sans"/>
              </a:rPr>
              <a:t>Operating priorities</a:t>
            </a:r>
          </a:p>
        </p:txBody>
      </p:sp>
      <p:sp>
        <p:nvSpPr>
          <p:cNvPr id="2" name="text-47">
            <a:extLst xmlns:a="http://schemas.openxmlformats.org/drawingml/2006/main">
              <a:ext uri="{FF2B5EF4-FFF2-40B4-BE49-F238E27FC236}">
                <a16:creationId xmlns:a16="http://schemas.microsoft.com/office/drawing/2014/main" id="{5BC22A99-7EFA-4EB2-A0B6-F761FA4DB348}"/>
              </a:ext>
            </a:extLst>
          </p:cNvPr>
          <p:cNvSpPr>
            <a:spLocks xmlns:a="http://schemas.openxmlformats.org/drawingml/2006/main" noGrp="1"/>
          </p:cNvSpPr>
          <p:nvPr/>
        </p:nvSpPr>
        <p:spPr>
          <a:xfrm xmlns:a="http://schemas.openxmlformats.org/drawingml/2006/main">
            <a:off x="628650" y="1352550"/>
            <a:ext cx="10953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5D6C64"/>
                </a:solidFill>
                <a:latin typeface="Nimbus Sans"/>
                <a:ea typeface="Nimbus Sans"/>
                <a:cs typeface="Nimbus Sans"/>
              </a:defRPr>
            </a:pPr>
            <a:r>
              <a:rPr sz="1875" b="0">
                <a:solidFill>
                  <a:srgbClr val="5D6C64"/>
                </a:solidFill>
                <a:latin typeface="Nimbus Sans"/>
                <a:ea typeface="Nimbus Sans"/>
                <a:cs typeface="Nimbus Sans"/>
              </a:rPr>
              <a:t>A defined problem gives the model a purpose</a:t>
            </a:r>
          </a:p>
        </p:txBody>
      </p:sp>
      <p:sp>
        <p:nvSpPr>
          <p:cNvPr id="3" name="text-48">
            <a:extLst xmlns:a="http://schemas.openxmlformats.org/drawingml/2006/main">
              <a:ext uri="{FF2B5EF4-FFF2-40B4-BE49-F238E27FC236}">
                <a16:creationId xmlns:a16="http://schemas.microsoft.com/office/drawing/2014/main" id="{F814EFE3-98D3-420F-8ABC-CF7CE02A7792}"/>
              </a:ext>
            </a:extLst>
          </p:cNvPr>
          <p:cNvSpPr>
            <a:spLocks xmlns:a="http://schemas.openxmlformats.org/drawingml/2006/main" noGrp="1"/>
          </p:cNvSpPr>
          <p:nvPr/>
        </p:nvSpPr>
        <p:spPr>
          <a:xfrm xmlns:a="http://schemas.openxmlformats.org/drawingml/2006/main">
            <a:off x="609600" y="6315075"/>
            <a:ext cx="247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1">
                <a:solidFill>
                  <a:srgbClr val="5D6C64"/>
                </a:solidFill>
                <a:latin typeface="Nimbus Sans"/>
                <a:ea typeface="Nimbus Sans"/>
                <a:cs typeface="Nimbus Sans"/>
              </a:defRPr>
            </a:pPr>
            <a:r>
              <a:rPr sz="1275" b="1">
                <a:solidFill>
                  <a:srgbClr val="5D6C64"/>
                </a:solidFill>
                <a:latin typeface="Nimbus Sans"/>
                <a:ea typeface="Nimbus Sans"/>
                <a:cs typeface="Nimbus Sans"/>
              </a:rPr>
              <a:t>StreamLine Health</a:t>
            </a:r>
          </a:p>
        </p:txBody>
      </p:sp>
      <p:sp>
        <p:nvSpPr>
          <p:cNvPr id="4" name="text-49">
            <a:extLst xmlns:a="http://schemas.openxmlformats.org/drawingml/2006/main">
              <a:ext uri="{FF2B5EF4-FFF2-40B4-BE49-F238E27FC236}">
                <a16:creationId xmlns:a16="http://schemas.microsoft.com/office/drawing/2014/main" id="{667044A6-868A-40B7-898A-BA567772055C}"/>
              </a:ext>
            </a:extLst>
          </p:cNvPr>
          <p:cNvSpPr>
            <a:spLocks xmlns:a="http://schemas.openxmlformats.org/drawingml/2006/main" noGrp="1"/>
          </p:cNvSpPr>
          <p:nvPr/>
        </p:nvSpPr>
        <p:spPr>
          <a:xfrm xmlns:a="http://schemas.openxmlformats.org/drawingml/2006/main">
            <a:off x="5524500" y="6315075"/>
            <a:ext cx="1143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0">
                <a:solidFill>
                  <a:srgbClr val="5D6C64"/>
                </a:solidFill>
                <a:latin typeface="Nimbus Sans"/>
                <a:ea typeface="Nimbus Sans"/>
                <a:cs typeface="Nimbus Sans"/>
              </a:defRPr>
            </a:pPr>
            <a:r>
              <a:rPr sz="1275" b="0">
                <a:solidFill>
                  <a:srgbClr val="5D6C64"/>
                </a:solidFill>
                <a:latin typeface="Nimbus Sans"/>
                <a:ea typeface="Nimbus Sans"/>
                <a:cs typeface="Nimbus Sans"/>
              </a:rPr>
              <a:t>04 / 16</a:t>
            </a:r>
          </a:p>
        </p:txBody>
      </p:sp>
      <p:sp>
        <p:nvSpPr>
          <p:cNvPr id="5" name="jump-2-50">
            <a:extLst xmlns:a="http://schemas.openxmlformats.org/drawingml/2006/main">
              <a:ext uri="{FF2B5EF4-FFF2-40B4-BE49-F238E27FC236}">
                <a16:creationId xmlns:a16="http://schemas.microsoft.com/office/drawing/2014/main" id="{5A739A9C-7948-4E01-AAE9-CC16896497F0}"/>
              </a:ext>
            </a:extLst>
            <ns0:hlinkClick xmlns:ns0="http://schemas.openxmlformats.org/drawingml/2006/main" xmlns:ns1="http://schemas.openxmlformats.org/officeDocument/2006/relationships" ns1:id="rIdNav17" action="ppaction://hlinksldjump"/>
          </p:cNvPr>
          <p:cNvSpPr>
            <a:spLocks xmlns:a="http://schemas.openxmlformats.org/drawingml/2006/main" noGrp="1"/>
          </p:cNvSpPr>
          <p:nvPr/>
        </p:nvSpPr>
        <p:spPr>
          <a:xfrm xmlns:a="http://schemas.openxmlformats.org/drawingml/2006/main">
            <a:off x="8658225" y="6286500"/>
            <a:ext cx="857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Agenda</a:t>
            </a:r>
          </a:p>
        </p:txBody>
      </p:sp>
      <p:sp>
        <p:nvSpPr>
          <p:cNvPr id="6" name="jump-3-51">
            <a:extLst xmlns:a="http://schemas.openxmlformats.org/drawingml/2006/main">
              <a:ext uri="{FF2B5EF4-FFF2-40B4-BE49-F238E27FC236}">
                <a16:creationId xmlns:a16="http://schemas.microsoft.com/office/drawing/2014/main" id="{95080375-98F3-4783-89E6-FEDC735AAA04}"/>
              </a:ext>
            </a:extLst>
            <ns2:hlinkClick xmlns:ns2="http://schemas.openxmlformats.org/drawingml/2006/main" xmlns:ns3="http://schemas.openxmlformats.org/officeDocument/2006/relationships" ns3:id="rIdNav18" action="ppaction://hlinksldjump"/>
          </p:cNvPr>
          <p:cNvSpPr>
            <a:spLocks xmlns:a="http://schemas.openxmlformats.org/drawingml/2006/main" noGrp="1"/>
          </p:cNvSpPr>
          <p:nvPr/>
        </p:nvSpPr>
        <p:spPr>
          <a:xfrm xmlns:a="http://schemas.openxmlformats.org/drawingml/2006/main">
            <a:off x="9620250" y="6286500"/>
            <a:ext cx="933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Previous</a:t>
            </a:r>
          </a:p>
        </p:txBody>
      </p:sp>
      <p:sp>
        <p:nvSpPr>
          <p:cNvPr id="7" name="jump-5-52">
            <a:extLst xmlns:a="http://schemas.openxmlformats.org/drawingml/2006/main">
              <a:ext uri="{FF2B5EF4-FFF2-40B4-BE49-F238E27FC236}">
                <a16:creationId xmlns:a16="http://schemas.microsoft.com/office/drawing/2014/main" id="{EAD6D114-DE78-48F0-81D9-976C39F350C4}"/>
              </a:ext>
            </a:extLst>
            <ns4:hlinkClick xmlns:ns4="http://schemas.openxmlformats.org/drawingml/2006/main" xmlns:ns5="http://schemas.openxmlformats.org/officeDocument/2006/relationships" ns5:id="rIdNav19" action="ppaction://hlinksldjump"/>
          </p:cNvPr>
          <p:cNvSpPr>
            <a:spLocks xmlns:a="http://schemas.openxmlformats.org/drawingml/2006/main" noGrp="1"/>
          </p:cNvSpPr>
          <p:nvPr/>
        </p:nvSpPr>
        <p:spPr>
          <a:xfrm xmlns:a="http://schemas.openxmlformats.org/drawingml/2006/main">
            <a:off x="10839450" y="6286500"/>
            <a:ext cx="666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Next</a:t>
            </a:r>
          </a:p>
        </p:txBody>
      </p:sp>
      <p:sp>
        <p:nvSpPr>
          <p:cNvPr id="8" name="text-53">
            <a:extLst xmlns:a="http://schemas.openxmlformats.org/drawingml/2006/main">
              <a:ext uri="{FF2B5EF4-FFF2-40B4-BE49-F238E27FC236}">
                <a16:creationId xmlns:a16="http://schemas.microsoft.com/office/drawing/2014/main" id="{15F426CB-3F5E-452F-9DBB-0012443E12AB}"/>
              </a:ext>
            </a:extLst>
          </p:cNvPr>
          <p:cNvSpPr>
            <a:spLocks xmlns:a="http://schemas.openxmlformats.org/drawingml/2006/main" noGrp="1"/>
          </p:cNvSpPr>
          <p:nvPr/>
        </p:nvSpPr>
        <p:spPr>
          <a:xfrm xmlns:a="http://schemas.openxmlformats.org/drawingml/2006/main">
            <a:off x="628650" y="2095500"/>
            <a:ext cx="3429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83C30"/>
                </a:solidFill>
                <a:latin typeface="Nimbus Sans"/>
                <a:ea typeface="Nimbus Sans"/>
                <a:cs typeface="Nimbus Sans"/>
              </a:defRPr>
            </a:pPr>
            <a:r>
              <a:rPr sz="1950" b="1">
                <a:solidFill>
                  <a:srgbClr val="183C30"/>
                </a:solidFill>
                <a:latin typeface="Nimbus Sans"/>
                <a:ea typeface="Nimbus Sans"/>
                <a:cs typeface="Nimbus Sans"/>
              </a:rPr>
              <a:t>Capacity and access</a:t>
            </a:r>
          </a:p>
        </p:txBody>
      </p:sp>
      <p:sp>
        <p:nvSpPr>
          <p:cNvPr id="9" name="text-54">
            <a:extLst xmlns:a="http://schemas.openxmlformats.org/drawingml/2006/main">
              <a:ext uri="{FF2B5EF4-FFF2-40B4-BE49-F238E27FC236}">
                <a16:creationId xmlns:a16="http://schemas.microsoft.com/office/drawing/2014/main" id="{9A5DF92F-2325-49B6-9C9A-29495EF3132B}"/>
              </a:ext>
            </a:extLst>
          </p:cNvPr>
          <p:cNvSpPr>
            <a:spLocks xmlns:a="http://schemas.openxmlformats.org/drawingml/2006/main" noGrp="1"/>
          </p:cNvSpPr>
          <p:nvPr/>
        </p:nvSpPr>
        <p:spPr>
          <a:xfrm xmlns:a="http://schemas.openxmlformats.org/drawingml/2006/main">
            <a:off x="4295775" y="2095500"/>
            <a:ext cx="7286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025" b="0">
                <a:solidFill>
                  <a:srgbClr val="24382F"/>
                </a:solidFill>
                <a:latin typeface="Nimbus Sans"/>
                <a:ea typeface="Nimbus Sans"/>
                <a:cs typeface="Nimbus Sans"/>
              </a:defRPr>
            </a:pPr>
            <a:r>
              <a:rPr sz="2025" b="0">
                <a:solidFill>
                  <a:srgbClr val="24382F"/>
                </a:solidFill>
                <a:latin typeface="Nimbus Sans"/>
                <a:ea typeface="Nimbus Sans"/>
                <a:cs typeface="Nimbus Sans"/>
              </a:rPr>
              <a:t>Where does demand exceed usable capacity?</a:t>
            </a:r>
          </a:p>
        </p:txBody>
      </p:sp>
      <p:sp>
        <p:nvSpPr>
          <p:cNvPr id="10" name="text-55">
            <a:extLst xmlns:a="http://schemas.openxmlformats.org/drawingml/2006/main">
              <a:ext uri="{FF2B5EF4-FFF2-40B4-BE49-F238E27FC236}">
                <a16:creationId xmlns:a16="http://schemas.microsoft.com/office/drawing/2014/main" id="{C7DFAD05-09C0-4457-AFFC-3CE54366575B}"/>
              </a:ext>
            </a:extLst>
          </p:cNvPr>
          <p:cNvSpPr>
            <a:spLocks xmlns:a="http://schemas.openxmlformats.org/drawingml/2006/main" noGrp="1"/>
          </p:cNvSpPr>
          <p:nvPr/>
        </p:nvSpPr>
        <p:spPr>
          <a:xfrm xmlns:a="http://schemas.openxmlformats.org/drawingml/2006/main">
            <a:off x="628650" y="2990850"/>
            <a:ext cx="3429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83C30"/>
                </a:solidFill>
                <a:latin typeface="Nimbus Sans"/>
                <a:ea typeface="Nimbus Sans"/>
                <a:cs typeface="Nimbus Sans"/>
              </a:defRPr>
            </a:pPr>
            <a:r>
              <a:rPr sz="1950" b="1">
                <a:solidFill>
                  <a:srgbClr val="183C30"/>
                </a:solidFill>
                <a:latin typeface="Nimbus Sans"/>
                <a:ea typeface="Nimbus Sans"/>
                <a:cs typeface="Nimbus Sans"/>
              </a:rPr>
              <a:t>Financial performance</a:t>
            </a:r>
          </a:p>
        </p:txBody>
      </p:sp>
      <p:sp>
        <p:nvSpPr>
          <p:cNvPr id="11" name="text-56">
            <a:extLst xmlns:a="http://schemas.openxmlformats.org/drawingml/2006/main">
              <a:ext uri="{FF2B5EF4-FFF2-40B4-BE49-F238E27FC236}">
                <a16:creationId xmlns:a16="http://schemas.microsoft.com/office/drawing/2014/main" id="{4F7CA881-C80A-4806-9072-38E031097024}"/>
              </a:ext>
            </a:extLst>
          </p:cNvPr>
          <p:cNvSpPr>
            <a:spLocks xmlns:a="http://schemas.openxmlformats.org/drawingml/2006/main" noGrp="1"/>
          </p:cNvSpPr>
          <p:nvPr/>
        </p:nvSpPr>
        <p:spPr>
          <a:xfrm xmlns:a="http://schemas.openxmlformats.org/drawingml/2006/main">
            <a:off x="4295775" y="2990850"/>
            <a:ext cx="7286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025" b="0">
                <a:solidFill>
                  <a:srgbClr val="24382F"/>
                </a:solidFill>
                <a:latin typeface="Nimbus Sans"/>
                <a:ea typeface="Nimbus Sans"/>
                <a:cs typeface="Nimbus Sans"/>
              </a:defRPr>
            </a:pPr>
            <a:r>
              <a:rPr sz="2025" b="0">
                <a:solidFill>
                  <a:srgbClr val="24382F"/>
                </a:solidFill>
                <a:latin typeface="Nimbus Sans"/>
                <a:ea typeface="Nimbus Sans"/>
                <a:cs typeface="Nimbus Sans"/>
              </a:rPr>
              <a:t>Where does operational work create avoidable cost or revenue loss?</a:t>
            </a:r>
          </a:p>
        </p:txBody>
      </p:sp>
      <p:sp>
        <p:nvSpPr>
          <p:cNvPr id="12" name="text-57">
            <a:extLst xmlns:a="http://schemas.openxmlformats.org/drawingml/2006/main">
              <a:ext uri="{FF2B5EF4-FFF2-40B4-BE49-F238E27FC236}">
                <a16:creationId xmlns:a16="http://schemas.microsoft.com/office/drawing/2014/main" id="{AEFBA3B6-0827-44A6-8906-9F3658FB0E6A}"/>
              </a:ext>
            </a:extLst>
          </p:cNvPr>
          <p:cNvSpPr>
            <a:spLocks xmlns:a="http://schemas.openxmlformats.org/drawingml/2006/main" noGrp="1"/>
          </p:cNvSpPr>
          <p:nvPr/>
        </p:nvSpPr>
        <p:spPr>
          <a:xfrm xmlns:a="http://schemas.openxmlformats.org/drawingml/2006/main">
            <a:off x="628650" y="3886200"/>
            <a:ext cx="3429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83C30"/>
                </a:solidFill>
                <a:latin typeface="Nimbus Sans"/>
                <a:ea typeface="Nimbus Sans"/>
                <a:cs typeface="Nimbus Sans"/>
              </a:defRPr>
            </a:pPr>
            <a:r>
              <a:rPr sz="1950" b="1">
                <a:solidFill>
                  <a:srgbClr val="183C30"/>
                </a:solidFill>
                <a:latin typeface="Nimbus Sans"/>
                <a:ea typeface="Nimbus Sans"/>
                <a:cs typeface="Nimbus Sans"/>
              </a:rPr>
              <a:t>Workforce burden</a:t>
            </a:r>
          </a:p>
        </p:txBody>
      </p:sp>
      <p:sp>
        <p:nvSpPr>
          <p:cNvPr id="13" name="text-58">
            <a:extLst xmlns:a="http://schemas.openxmlformats.org/drawingml/2006/main">
              <a:ext uri="{FF2B5EF4-FFF2-40B4-BE49-F238E27FC236}">
                <a16:creationId xmlns:a16="http://schemas.microsoft.com/office/drawing/2014/main" id="{9144D470-AB55-445F-BDA0-B55E16EC1B26}"/>
              </a:ext>
            </a:extLst>
          </p:cNvPr>
          <p:cNvSpPr>
            <a:spLocks xmlns:a="http://schemas.openxmlformats.org/drawingml/2006/main" noGrp="1"/>
          </p:cNvSpPr>
          <p:nvPr/>
        </p:nvSpPr>
        <p:spPr>
          <a:xfrm xmlns:a="http://schemas.openxmlformats.org/drawingml/2006/main">
            <a:off x="4295775" y="3886200"/>
            <a:ext cx="7286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025" b="0">
                <a:solidFill>
                  <a:srgbClr val="24382F"/>
                </a:solidFill>
                <a:latin typeface="Nimbus Sans"/>
                <a:ea typeface="Nimbus Sans"/>
                <a:cs typeface="Nimbus Sans"/>
              </a:defRPr>
            </a:pPr>
            <a:r>
              <a:rPr sz="2025" b="0">
                <a:solidFill>
                  <a:srgbClr val="24382F"/>
                </a:solidFill>
                <a:latin typeface="Nimbus Sans"/>
                <a:ea typeface="Nimbus Sans"/>
                <a:cs typeface="Nimbus Sans"/>
              </a:rPr>
              <a:t>Which tasks interrupt essential work?</a:t>
            </a:r>
          </a:p>
        </p:txBody>
      </p:sp>
      <p:sp>
        <p:nvSpPr>
          <p:cNvPr id="14" name="text-59">
            <a:extLst xmlns:a="http://schemas.openxmlformats.org/drawingml/2006/main">
              <a:ext uri="{FF2B5EF4-FFF2-40B4-BE49-F238E27FC236}">
                <a16:creationId xmlns:a16="http://schemas.microsoft.com/office/drawing/2014/main" id="{B2622FC8-018F-401B-BA03-A14C629280BC}"/>
              </a:ext>
            </a:extLst>
          </p:cNvPr>
          <p:cNvSpPr>
            <a:spLocks xmlns:a="http://schemas.openxmlformats.org/drawingml/2006/main" noGrp="1"/>
          </p:cNvSpPr>
          <p:nvPr/>
        </p:nvSpPr>
        <p:spPr>
          <a:xfrm xmlns:a="http://schemas.openxmlformats.org/drawingml/2006/main">
            <a:off x="628650" y="4781550"/>
            <a:ext cx="3429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83C30"/>
                </a:solidFill>
                <a:latin typeface="Nimbus Sans"/>
                <a:ea typeface="Nimbus Sans"/>
                <a:cs typeface="Nimbus Sans"/>
              </a:defRPr>
            </a:pPr>
            <a:r>
              <a:rPr sz="1950" b="1">
                <a:solidFill>
                  <a:srgbClr val="183C30"/>
                </a:solidFill>
                <a:latin typeface="Nimbus Sans"/>
                <a:ea typeface="Nimbus Sans"/>
                <a:cs typeface="Nimbus Sans"/>
              </a:rPr>
              <a:t>Reliability and follow-through</a:t>
            </a:r>
          </a:p>
        </p:txBody>
      </p:sp>
      <p:sp>
        <p:nvSpPr>
          <p:cNvPr id="15" name="text-60">
            <a:extLst xmlns:a="http://schemas.openxmlformats.org/drawingml/2006/main">
              <a:ext uri="{FF2B5EF4-FFF2-40B4-BE49-F238E27FC236}">
                <a16:creationId xmlns:a16="http://schemas.microsoft.com/office/drawing/2014/main" id="{87D9E994-EBF5-4F02-9A8C-5C2D9F78AAF7}"/>
              </a:ext>
            </a:extLst>
          </p:cNvPr>
          <p:cNvSpPr>
            <a:spLocks xmlns:a="http://schemas.openxmlformats.org/drawingml/2006/main" noGrp="1"/>
          </p:cNvSpPr>
          <p:nvPr/>
        </p:nvSpPr>
        <p:spPr>
          <a:xfrm xmlns:a="http://schemas.openxmlformats.org/drawingml/2006/main">
            <a:off x="4295775" y="4781550"/>
            <a:ext cx="7286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025" b="0">
                <a:solidFill>
                  <a:srgbClr val="24382F"/>
                </a:solidFill>
                <a:latin typeface="Nimbus Sans"/>
                <a:ea typeface="Nimbus Sans"/>
                <a:cs typeface="Nimbus Sans"/>
              </a:defRPr>
            </a:pPr>
            <a:r>
              <a:rPr sz="2025" b="0">
                <a:solidFill>
                  <a:srgbClr val="24382F"/>
                </a:solidFill>
                <a:latin typeface="Nimbus Sans"/>
                <a:ea typeface="Nimbus Sans"/>
                <a:cs typeface="Nimbus Sans"/>
              </a:rPr>
              <a:t>Where does responsibility become unclear?</a:t>
            </a:r>
          </a:p>
        </p:txBody>
      </p:sp>
    </p:spTree>
    <p:extLst>
      <p:ext uri="{BB962C8B-B14F-4D97-AF65-F5344CB8AC3E}">
        <p14:creationId xmlns:p14="http://schemas.microsoft.com/office/powerpoint/2010/main" val="1886616192"/>
      </p:ext>
    </p:extLst>
  </p:cSld>
</p:sld>
</file>

<file path=ppt/slides/slide5.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23" name="text-61">
            <a:extLst xmlns:a="http://schemas.openxmlformats.org/drawingml/2006/main">
              <a:ext uri="{FF2B5EF4-FFF2-40B4-BE49-F238E27FC236}">
                <a16:creationId xmlns:a16="http://schemas.microsoft.com/office/drawing/2014/main" id="{C1C39928-291D-44FD-99C5-B5047B6FC574}"/>
              </a:ext>
            </a:extLst>
          </p:cNvPr>
          <p:cNvSpPr>
            <a:spLocks xmlns:a="http://schemas.openxmlformats.org/drawingml/2006/main" noGrp="1"/>
          </p:cNvSpPr>
          <p:nvPr/>
        </p:nvSpPr>
        <p:spPr>
          <a:xfrm xmlns:a="http://schemas.openxmlformats.org/drawingml/2006/main">
            <a:off x="609600" y="552450"/>
            <a:ext cx="10972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450" b="1">
                <a:solidFill>
                  <a:srgbClr val="24382F"/>
                </a:solidFill>
                <a:latin typeface="Nimbus Sans"/>
                <a:ea typeface="Nimbus Sans"/>
                <a:cs typeface="Nimbus Sans"/>
              </a:defRPr>
            </a:pPr>
            <a:r>
              <a:rPr sz="3450" b="1">
                <a:solidFill>
                  <a:srgbClr val="24382F"/>
                </a:solidFill>
                <a:latin typeface="Nimbus Sans"/>
                <a:ea typeface="Nimbus Sans"/>
                <a:cs typeface="Nimbus Sans"/>
              </a:rPr>
              <a:t>The investigation and design method</a:t>
            </a:r>
          </a:p>
        </p:txBody>
      </p:sp>
      <p:sp>
        <p:nvSpPr>
          <p:cNvPr id="2" name="text-62">
            <a:extLst xmlns:a="http://schemas.openxmlformats.org/drawingml/2006/main">
              <a:ext uri="{FF2B5EF4-FFF2-40B4-BE49-F238E27FC236}">
                <a16:creationId xmlns:a16="http://schemas.microsoft.com/office/drawing/2014/main" id="{BB2344F8-0607-4128-B99B-A97C26911D84}"/>
              </a:ext>
            </a:extLst>
          </p:cNvPr>
          <p:cNvSpPr>
            <a:spLocks xmlns:a="http://schemas.openxmlformats.org/drawingml/2006/main" noGrp="1"/>
          </p:cNvSpPr>
          <p:nvPr/>
        </p:nvSpPr>
        <p:spPr>
          <a:xfrm xmlns:a="http://schemas.openxmlformats.org/drawingml/2006/main">
            <a:off x="628650" y="1352550"/>
            <a:ext cx="10953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5D6C64"/>
                </a:solidFill>
                <a:latin typeface="Nimbus Sans"/>
                <a:ea typeface="Nimbus Sans"/>
                <a:cs typeface="Nimbus Sans"/>
              </a:defRPr>
            </a:pPr>
            <a:r>
              <a:rPr sz="1875" b="0">
                <a:solidFill>
                  <a:srgbClr val="5D6C64"/>
                </a:solidFill>
                <a:latin typeface="Nimbus Sans"/>
                <a:ea typeface="Nimbus Sans"/>
                <a:cs typeface="Nimbus Sans"/>
              </a:rPr>
              <a:t>Five stages with an explicit decision at each transition</a:t>
            </a:r>
          </a:p>
        </p:txBody>
      </p:sp>
      <p:sp>
        <p:nvSpPr>
          <p:cNvPr id="3" name="text-63">
            <a:extLst xmlns:a="http://schemas.openxmlformats.org/drawingml/2006/main">
              <a:ext uri="{FF2B5EF4-FFF2-40B4-BE49-F238E27FC236}">
                <a16:creationId xmlns:a16="http://schemas.microsoft.com/office/drawing/2014/main" id="{2DA35E4F-5C12-421D-B6FD-C78ACB953B94}"/>
              </a:ext>
            </a:extLst>
          </p:cNvPr>
          <p:cNvSpPr>
            <a:spLocks xmlns:a="http://schemas.openxmlformats.org/drawingml/2006/main" noGrp="1"/>
          </p:cNvSpPr>
          <p:nvPr/>
        </p:nvSpPr>
        <p:spPr>
          <a:xfrm xmlns:a="http://schemas.openxmlformats.org/drawingml/2006/main">
            <a:off x="609600" y="6315075"/>
            <a:ext cx="247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1">
                <a:solidFill>
                  <a:srgbClr val="5D6C64"/>
                </a:solidFill>
                <a:latin typeface="Nimbus Sans"/>
                <a:ea typeface="Nimbus Sans"/>
                <a:cs typeface="Nimbus Sans"/>
              </a:defRPr>
            </a:pPr>
            <a:r>
              <a:rPr sz="1275" b="1">
                <a:solidFill>
                  <a:srgbClr val="5D6C64"/>
                </a:solidFill>
                <a:latin typeface="Nimbus Sans"/>
                <a:ea typeface="Nimbus Sans"/>
                <a:cs typeface="Nimbus Sans"/>
              </a:rPr>
              <a:t>StreamLine Health</a:t>
            </a:r>
          </a:p>
        </p:txBody>
      </p:sp>
      <p:sp>
        <p:nvSpPr>
          <p:cNvPr id="4" name="text-64">
            <a:extLst xmlns:a="http://schemas.openxmlformats.org/drawingml/2006/main">
              <a:ext uri="{FF2B5EF4-FFF2-40B4-BE49-F238E27FC236}">
                <a16:creationId xmlns:a16="http://schemas.microsoft.com/office/drawing/2014/main" id="{3A0341A3-66DF-4A47-B82A-3F28DC6E0E4A}"/>
              </a:ext>
            </a:extLst>
          </p:cNvPr>
          <p:cNvSpPr>
            <a:spLocks xmlns:a="http://schemas.openxmlformats.org/drawingml/2006/main" noGrp="1"/>
          </p:cNvSpPr>
          <p:nvPr/>
        </p:nvSpPr>
        <p:spPr>
          <a:xfrm xmlns:a="http://schemas.openxmlformats.org/drawingml/2006/main">
            <a:off x="5524500" y="6315075"/>
            <a:ext cx="1143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0">
                <a:solidFill>
                  <a:srgbClr val="5D6C64"/>
                </a:solidFill>
                <a:latin typeface="Nimbus Sans"/>
                <a:ea typeface="Nimbus Sans"/>
                <a:cs typeface="Nimbus Sans"/>
              </a:defRPr>
            </a:pPr>
            <a:r>
              <a:rPr sz="1275" b="0">
                <a:solidFill>
                  <a:srgbClr val="5D6C64"/>
                </a:solidFill>
                <a:latin typeface="Nimbus Sans"/>
                <a:ea typeface="Nimbus Sans"/>
                <a:cs typeface="Nimbus Sans"/>
              </a:rPr>
              <a:t>05 / 16</a:t>
            </a:r>
          </a:p>
        </p:txBody>
      </p:sp>
      <p:sp>
        <p:nvSpPr>
          <p:cNvPr id="5" name="jump-2-65">
            <a:extLst xmlns:a="http://schemas.openxmlformats.org/drawingml/2006/main">
              <a:ext uri="{FF2B5EF4-FFF2-40B4-BE49-F238E27FC236}">
                <a16:creationId xmlns:a16="http://schemas.microsoft.com/office/drawing/2014/main" id="{B388E4B8-EDAA-4CB1-A6EB-C578FAF8B326}"/>
              </a:ext>
            </a:extLst>
            <ns0:hlinkClick xmlns:ns0="http://schemas.openxmlformats.org/drawingml/2006/main" xmlns:ns1="http://schemas.openxmlformats.org/officeDocument/2006/relationships" ns1:id="rIdNav20" action="ppaction://hlinksldjump"/>
          </p:cNvPr>
          <p:cNvSpPr>
            <a:spLocks xmlns:a="http://schemas.openxmlformats.org/drawingml/2006/main" noGrp="1"/>
          </p:cNvSpPr>
          <p:nvPr/>
        </p:nvSpPr>
        <p:spPr>
          <a:xfrm xmlns:a="http://schemas.openxmlformats.org/drawingml/2006/main">
            <a:off x="8658225" y="6286500"/>
            <a:ext cx="857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Agenda</a:t>
            </a:r>
          </a:p>
        </p:txBody>
      </p:sp>
      <p:sp>
        <p:nvSpPr>
          <p:cNvPr id="6" name="jump-4-66">
            <a:extLst xmlns:a="http://schemas.openxmlformats.org/drawingml/2006/main">
              <a:ext uri="{FF2B5EF4-FFF2-40B4-BE49-F238E27FC236}">
                <a16:creationId xmlns:a16="http://schemas.microsoft.com/office/drawing/2014/main" id="{E219F226-49EB-47CA-9324-D2DB7CC60869}"/>
              </a:ext>
            </a:extLst>
            <ns2:hlinkClick xmlns:ns2="http://schemas.openxmlformats.org/drawingml/2006/main" xmlns:ns3="http://schemas.openxmlformats.org/officeDocument/2006/relationships" ns3:id="rIdNav21" action="ppaction://hlinksldjump"/>
          </p:cNvPr>
          <p:cNvSpPr>
            <a:spLocks xmlns:a="http://schemas.openxmlformats.org/drawingml/2006/main" noGrp="1"/>
          </p:cNvSpPr>
          <p:nvPr/>
        </p:nvSpPr>
        <p:spPr>
          <a:xfrm xmlns:a="http://schemas.openxmlformats.org/drawingml/2006/main">
            <a:off x="9620250" y="6286500"/>
            <a:ext cx="933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Previous</a:t>
            </a:r>
          </a:p>
        </p:txBody>
      </p:sp>
      <p:sp>
        <p:nvSpPr>
          <p:cNvPr id="7" name="jump-6-67">
            <a:extLst xmlns:a="http://schemas.openxmlformats.org/drawingml/2006/main">
              <a:ext uri="{FF2B5EF4-FFF2-40B4-BE49-F238E27FC236}">
                <a16:creationId xmlns:a16="http://schemas.microsoft.com/office/drawing/2014/main" id="{1B8C2EA3-F53F-43EB-A346-D51DB81680DA}"/>
              </a:ext>
            </a:extLst>
            <ns4:hlinkClick xmlns:ns4="http://schemas.openxmlformats.org/drawingml/2006/main" xmlns:ns5="http://schemas.openxmlformats.org/officeDocument/2006/relationships" ns5:id="rIdNav22" action="ppaction://hlinksldjump"/>
          </p:cNvPr>
          <p:cNvSpPr>
            <a:spLocks xmlns:a="http://schemas.openxmlformats.org/drawingml/2006/main" noGrp="1"/>
          </p:cNvSpPr>
          <p:nvPr/>
        </p:nvSpPr>
        <p:spPr>
          <a:xfrm xmlns:a="http://schemas.openxmlformats.org/drawingml/2006/main">
            <a:off x="10839450" y="6286500"/>
            <a:ext cx="666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Next</a:t>
            </a:r>
          </a:p>
        </p:txBody>
      </p:sp>
      <p:sp>
        <p:nvSpPr>
          <p:cNvPr id="8" name="text-68">
            <a:extLst xmlns:a="http://schemas.openxmlformats.org/drawingml/2006/main">
              <a:ext uri="{FF2B5EF4-FFF2-40B4-BE49-F238E27FC236}">
                <a16:creationId xmlns:a16="http://schemas.microsoft.com/office/drawing/2014/main" id="{C1BE2D7D-C62D-4C34-883D-2A3BEA75D2D2}"/>
              </a:ext>
            </a:extLst>
          </p:cNvPr>
          <p:cNvSpPr>
            <a:spLocks xmlns:a="http://schemas.openxmlformats.org/drawingml/2006/main" noGrp="1"/>
          </p:cNvSpPr>
          <p:nvPr/>
        </p:nvSpPr>
        <p:spPr>
          <a:xfrm xmlns:a="http://schemas.openxmlformats.org/drawingml/2006/main">
            <a:off x="619125" y="2009775"/>
            <a:ext cx="571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1">
                <a:solidFill>
                  <a:srgbClr val="9D633A"/>
                </a:solidFill>
                <a:latin typeface="Nimbus Sans"/>
                <a:ea typeface="Nimbus Sans"/>
                <a:cs typeface="Nimbus Sans"/>
              </a:defRPr>
            </a:pPr>
            <a:r>
              <a:rPr sz="2100" b="1">
                <a:solidFill>
                  <a:srgbClr val="9D633A"/>
                </a:solidFill>
                <a:latin typeface="Nimbus Sans"/>
                <a:ea typeface="Nimbus Sans"/>
                <a:cs typeface="Nimbus Sans"/>
              </a:rPr>
              <a:t>01</a:t>
            </a:r>
          </a:p>
        </p:txBody>
      </p:sp>
      <p:sp>
        <p:nvSpPr>
          <p:cNvPr id="9" name="text-69">
            <a:extLst xmlns:a="http://schemas.openxmlformats.org/drawingml/2006/main">
              <a:ext uri="{FF2B5EF4-FFF2-40B4-BE49-F238E27FC236}">
                <a16:creationId xmlns:a16="http://schemas.microsoft.com/office/drawing/2014/main" id="{43AB789F-BD29-41E0-97F5-2BD00120CEC0}"/>
              </a:ext>
            </a:extLst>
          </p:cNvPr>
          <p:cNvSpPr>
            <a:spLocks xmlns:a="http://schemas.openxmlformats.org/drawingml/2006/main" noGrp="1"/>
          </p:cNvSpPr>
          <p:nvPr/>
        </p:nvSpPr>
        <p:spPr>
          <a:xfrm xmlns:a="http://schemas.openxmlformats.org/drawingml/2006/main">
            <a:off x="1428750" y="2009775"/>
            <a:ext cx="1666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75" b="1">
                <a:solidFill>
                  <a:srgbClr val="183C30"/>
                </a:solidFill>
                <a:latin typeface="Nimbus Sans"/>
                <a:ea typeface="Nimbus Sans"/>
                <a:cs typeface="Nimbus Sans"/>
              </a:defRPr>
            </a:pPr>
            <a:r>
              <a:rPr sz="2175" b="1">
                <a:solidFill>
                  <a:srgbClr val="183C30"/>
                </a:solidFill>
                <a:latin typeface="Nimbus Sans"/>
                <a:ea typeface="Nimbus Sans"/>
                <a:cs typeface="Nimbus Sans"/>
              </a:rPr>
              <a:t>Frame</a:t>
            </a:r>
          </a:p>
        </p:txBody>
      </p:sp>
      <p:sp>
        <p:nvSpPr>
          <p:cNvPr id="10" name="text-70">
            <a:extLst xmlns:a="http://schemas.openxmlformats.org/drawingml/2006/main">
              <a:ext uri="{FF2B5EF4-FFF2-40B4-BE49-F238E27FC236}">
                <a16:creationId xmlns:a16="http://schemas.microsoft.com/office/drawing/2014/main" id="{EF5565BA-244C-4397-9FBB-73E708C8BA0C}"/>
              </a:ext>
            </a:extLst>
          </p:cNvPr>
          <p:cNvSpPr>
            <a:spLocks xmlns:a="http://schemas.openxmlformats.org/drawingml/2006/main" noGrp="1"/>
          </p:cNvSpPr>
          <p:nvPr/>
        </p:nvSpPr>
        <p:spPr>
          <a:xfrm xmlns:a="http://schemas.openxmlformats.org/drawingml/2006/main">
            <a:off x="3190875" y="2009775"/>
            <a:ext cx="8239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24382F"/>
                </a:solidFill>
                <a:latin typeface="Nimbus Sans"/>
                <a:ea typeface="Nimbus Sans"/>
                <a:cs typeface="Nimbus Sans"/>
              </a:defRPr>
            </a:pPr>
            <a:r>
              <a:rPr sz="1800" b="0">
                <a:solidFill>
                  <a:srgbClr val="24382F"/>
                </a:solidFill>
                <a:latin typeface="Nimbus Sans"/>
                <a:ea typeface="Nimbus Sans"/>
                <a:cs typeface="Nimbus Sans"/>
              </a:rPr>
              <a:t>Agree on scope, sponsor, baseline, and the decision to support.</a:t>
            </a:r>
          </a:p>
        </p:txBody>
      </p:sp>
      <p:sp>
        <p:nvSpPr>
          <p:cNvPr id="11" name="text-71">
            <a:extLst xmlns:a="http://schemas.openxmlformats.org/drawingml/2006/main">
              <a:ext uri="{FF2B5EF4-FFF2-40B4-BE49-F238E27FC236}">
                <a16:creationId xmlns:a16="http://schemas.microsoft.com/office/drawing/2014/main" id="{15431CCF-7C37-495E-9188-8B1A199097E6}"/>
              </a:ext>
            </a:extLst>
          </p:cNvPr>
          <p:cNvSpPr>
            <a:spLocks xmlns:a="http://schemas.openxmlformats.org/drawingml/2006/main" noGrp="1"/>
          </p:cNvSpPr>
          <p:nvPr/>
        </p:nvSpPr>
        <p:spPr>
          <a:xfrm xmlns:a="http://schemas.openxmlformats.org/drawingml/2006/main">
            <a:off x="619125" y="2771775"/>
            <a:ext cx="571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1">
                <a:solidFill>
                  <a:srgbClr val="9D633A"/>
                </a:solidFill>
                <a:latin typeface="Nimbus Sans"/>
                <a:ea typeface="Nimbus Sans"/>
                <a:cs typeface="Nimbus Sans"/>
              </a:defRPr>
            </a:pPr>
            <a:r>
              <a:rPr sz="2100" b="1">
                <a:solidFill>
                  <a:srgbClr val="9D633A"/>
                </a:solidFill>
                <a:latin typeface="Nimbus Sans"/>
                <a:ea typeface="Nimbus Sans"/>
                <a:cs typeface="Nimbus Sans"/>
              </a:rPr>
              <a:t>02</a:t>
            </a:r>
          </a:p>
        </p:txBody>
      </p:sp>
      <p:sp>
        <p:nvSpPr>
          <p:cNvPr id="12" name="text-72">
            <a:extLst xmlns:a="http://schemas.openxmlformats.org/drawingml/2006/main">
              <a:ext uri="{FF2B5EF4-FFF2-40B4-BE49-F238E27FC236}">
                <a16:creationId xmlns:a16="http://schemas.microsoft.com/office/drawing/2014/main" id="{3FAA2DDB-32E3-4D6F-BB4A-03D3057E580D}"/>
              </a:ext>
            </a:extLst>
          </p:cNvPr>
          <p:cNvSpPr>
            <a:spLocks xmlns:a="http://schemas.openxmlformats.org/drawingml/2006/main" noGrp="1"/>
          </p:cNvSpPr>
          <p:nvPr/>
        </p:nvSpPr>
        <p:spPr>
          <a:xfrm xmlns:a="http://schemas.openxmlformats.org/drawingml/2006/main">
            <a:off x="1428750" y="2771775"/>
            <a:ext cx="1666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75" b="1">
                <a:solidFill>
                  <a:srgbClr val="183C30"/>
                </a:solidFill>
                <a:latin typeface="Nimbus Sans"/>
                <a:ea typeface="Nimbus Sans"/>
                <a:cs typeface="Nimbus Sans"/>
              </a:defRPr>
            </a:pPr>
            <a:r>
              <a:rPr sz="2175" b="1">
                <a:solidFill>
                  <a:srgbClr val="183C30"/>
                </a:solidFill>
                <a:latin typeface="Nimbus Sans"/>
                <a:ea typeface="Nimbus Sans"/>
                <a:cs typeface="Nimbus Sans"/>
              </a:rPr>
              <a:t>Observe</a:t>
            </a:r>
          </a:p>
        </p:txBody>
      </p:sp>
      <p:sp>
        <p:nvSpPr>
          <p:cNvPr id="13" name="text-73">
            <a:extLst xmlns:a="http://schemas.openxmlformats.org/drawingml/2006/main">
              <a:ext uri="{FF2B5EF4-FFF2-40B4-BE49-F238E27FC236}">
                <a16:creationId xmlns:a16="http://schemas.microsoft.com/office/drawing/2014/main" id="{7778B832-3735-4AB7-BE12-4977DB4BF170}"/>
              </a:ext>
            </a:extLst>
          </p:cNvPr>
          <p:cNvSpPr>
            <a:spLocks xmlns:a="http://schemas.openxmlformats.org/drawingml/2006/main" noGrp="1"/>
          </p:cNvSpPr>
          <p:nvPr/>
        </p:nvSpPr>
        <p:spPr>
          <a:xfrm xmlns:a="http://schemas.openxmlformats.org/drawingml/2006/main">
            <a:off x="3190875" y="2771775"/>
            <a:ext cx="8239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24382F"/>
                </a:solidFill>
                <a:latin typeface="Nimbus Sans"/>
                <a:ea typeface="Nimbus Sans"/>
                <a:cs typeface="Nimbus Sans"/>
              </a:defRPr>
            </a:pPr>
            <a:r>
              <a:rPr sz="1800" b="0">
                <a:solidFill>
                  <a:srgbClr val="24382F"/>
                </a:solidFill>
                <a:latin typeface="Nimbus Sans"/>
                <a:ea typeface="Nimbus Sans"/>
                <a:cs typeface="Nimbus Sans"/>
              </a:rPr>
              <a:t>Combine on-site observation, staff input, records, and suitable data.</a:t>
            </a:r>
          </a:p>
        </p:txBody>
      </p:sp>
      <p:sp>
        <p:nvSpPr>
          <p:cNvPr id="14" name="text-74">
            <a:extLst xmlns:a="http://schemas.openxmlformats.org/drawingml/2006/main">
              <a:ext uri="{FF2B5EF4-FFF2-40B4-BE49-F238E27FC236}">
                <a16:creationId xmlns:a16="http://schemas.microsoft.com/office/drawing/2014/main" id="{AB4DE3D2-C232-49F6-8985-F299418FD094}"/>
              </a:ext>
            </a:extLst>
          </p:cNvPr>
          <p:cNvSpPr>
            <a:spLocks xmlns:a="http://schemas.openxmlformats.org/drawingml/2006/main" noGrp="1"/>
          </p:cNvSpPr>
          <p:nvPr/>
        </p:nvSpPr>
        <p:spPr>
          <a:xfrm xmlns:a="http://schemas.openxmlformats.org/drawingml/2006/main">
            <a:off x="619125" y="3533775"/>
            <a:ext cx="571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1">
                <a:solidFill>
                  <a:srgbClr val="9D633A"/>
                </a:solidFill>
                <a:latin typeface="Nimbus Sans"/>
                <a:ea typeface="Nimbus Sans"/>
                <a:cs typeface="Nimbus Sans"/>
              </a:defRPr>
            </a:pPr>
            <a:r>
              <a:rPr sz="2100" b="1">
                <a:solidFill>
                  <a:srgbClr val="9D633A"/>
                </a:solidFill>
                <a:latin typeface="Nimbus Sans"/>
                <a:ea typeface="Nimbus Sans"/>
                <a:cs typeface="Nimbus Sans"/>
              </a:rPr>
              <a:t>03</a:t>
            </a:r>
          </a:p>
        </p:txBody>
      </p:sp>
      <p:sp>
        <p:nvSpPr>
          <p:cNvPr id="15" name="text-75">
            <a:extLst xmlns:a="http://schemas.openxmlformats.org/drawingml/2006/main">
              <a:ext uri="{FF2B5EF4-FFF2-40B4-BE49-F238E27FC236}">
                <a16:creationId xmlns:a16="http://schemas.microsoft.com/office/drawing/2014/main" id="{653919E1-AF79-40EB-8CCF-9EFB5CAF2782}"/>
              </a:ext>
            </a:extLst>
          </p:cNvPr>
          <p:cNvSpPr>
            <a:spLocks xmlns:a="http://schemas.openxmlformats.org/drawingml/2006/main" noGrp="1"/>
          </p:cNvSpPr>
          <p:nvPr/>
        </p:nvSpPr>
        <p:spPr>
          <a:xfrm xmlns:a="http://schemas.openxmlformats.org/drawingml/2006/main">
            <a:off x="1428750" y="3533775"/>
            <a:ext cx="1666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75" b="1">
                <a:solidFill>
                  <a:srgbClr val="183C30"/>
                </a:solidFill>
                <a:latin typeface="Nimbus Sans"/>
                <a:ea typeface="Nimbus Sans"/>
                <a:cs typeface="Nimbus Sans"/>
              </a:defRPr>
            </a:pPr>
            <a:r>
              <a:rPr sz="2175" b="1">
                <a:solidFill>
                  <a:srgbClr val="183C30"/>
                </a:solidFill>
                <a:latin typeface="Nimbus Sans"/>
                <a:ea typeface="Nimbus Sans"/>
                <a:cs typeface="Nimbus Sans"/>
              </a:rPr>
              <a:t>Design</a:t>
            </a:r>
          </a:p>
        </p:txBody>
      </p:sp>
      <p:sp>
        <p:nvSpPr>
          <p:cNvPr id="16" name="text-76">
            <a:extLst xmlns:a="http://schemas.openxmlformats.org/drawingml/2006/main">
              <a:ext uri="{FF2B5EF4-FFF2-40B4-BE49-F238E27FC236}">
                <a16:creationId xmlns:a16="http://schemas.microsoft.com/office/drawing/2014/main" id="{66CD4006-4CA0-468D-AE38-3DC2DFC90AE9}"/>
              </a:ext>
            </a:extLst>
          </p:cNvPr>
          <p:cNvSpPr>
            <a:spLocks xmlns:a="http://schemas.openxmlformats.org/drawingml/2006/main" noGrp="1"/>
          </p:cNvSpPr>
          <p:nvPr/>
        </p:nvSpPr>
        <p:spPr>
          <a:xfrm xmlns:a="http://schemas.openxmlformats.org/drawingml/2006/main">
            <a:off x="3190875" y="3533775"/>
            <a:ext cx="8239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24382F"/>
                </a:solidFill>
                <a:latin typeface="Nimbus Sans"/>
                <a:ea typeface="Nimbus Sans"/>
                <a:cs typeface="Nimbus Sans"/>
              </a:defRPr>
            </a:pPr>
            <a:r>
              <a:rPr sz="1800" b="0">
                <a:solidFill>
                  <a:srgbClr val="24382F"/>
                </a:solidFill>
                <a:latin typeface="Nimbus Sans"/>
                <a:ea typeface="Nimbus Sans"/>
                <a:cs typeface="Nimbus Sans"/>
              </a:rPr>
              <a:t>Specify alternative workflows, decision rules, and exceptions.</a:t>
            </a:r>
          </a:p>
        </p:txBody>
      </p:sp>
      <p:sp>
        <p:nvSpPr>
          <p:cNvPr id="17" name="text-77">
            <a:extLst xmlns:a="http://schemas.openxmlformats.org/drawingml/2006/main">
              <a:ext uri="{FF2B5EF4-FFF2-40B4-BE49-F238E27FC236}">
                <a16:creationId xmlns:a16="http://schemas.microsoft.com/office/drawing/2014/main" id="{8A1C00CC-3FCA-4F75-9D13-8665525B58A3}"/>
              </a:ext>
            </a:extLst>
          </p:cNvPr>
          <p:cNvSpPr>
            <a:spLocks xmlns:a="http://schemas.openxmlformats.org/drawingml/2006/main" noGrp="1"/>
          </p:cNvSpPr>
          <p:nvPr/>
        </p:nvSpPr>
        <p:spPr>
          <a:xfrm xmlns:a="http://schemas.openxmlformats.org/drawingml/2006/main">
            <a:off x="619125" y="4295775"/>
            <a:ext cx="571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1">
                <a:solidFill>
                  <a:srgbClr val="9D633A"/>
                </a:solidFill>
                <a:latin typeface="Nimbus Sans"/>
                <a:ea typeface="Nimbus Sans"/>
                <a:cs typeface="Nimbus Sans"/>
              </a:defRPr>
            </a:pPr>
            <a:r>
              <a:rPr sz="2100" b="1">
                <a:solidFill>
                  <a:srgbClr val="9D633A"/>
                </a:solidFill>
                <a:latin typeface="Nimbus Sans"/>
                <a:ea typeface="Nimbus Sans"/>
                <a:cs typeface="Nimbus Sans"/>
              </a:rPr>
              <a:t>04</a:t>
            </a:r>
          </a:p>
        </p:txBody>
      </p:sp>
      <p:sp>
        <p:nvSpPr>
          <p:cNvPr id="18" name="text-78">
            <a:extLst xmlns:a="http://schemas.openxmlformats.org/drawingml/2006/main">
              <a:ext uri="{FF2B5EF4-FFF2-40B4-BE49-F238E27FC236}">
                <a16:creationId xmlns:a16="http://schemas.microsoft.com/office/drawing/2014/main" id="{B98BFA3D-B55B-4F4E-9165-1C0D8F95D083}"/>
              </a:ext>
            </a:extLst>
          </p:cNvPr>
          <p:cNvSpPr>
            <a:spLocks xmlns:a="http://schemas.openxmlformats.org/drawingml/2006/main" noGrp="1"/>
          </p:cNvSpPr>
          <p:nvPr/>
        </p:nvSpPr>
        <p:spPr>
          <a:xfrm xmlns:a="http://schemas.openxmlformats.org/drawingml/2006/main">
            <a:off x="1428750" y="4295775"/>
            <a:ext cx="1666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75" b="1">
                <a:solidFill>
                  <a:srgbClr val="183C30"/>
                </a:solidFill>
                <a:latin typeface="Nimbus Sans"/>
                <a:ea typeface="Nimbus Sans"/>
                <a:cs typeface="Nimbus Sans"/>
              </a:defRPr>
            </a:pPr>
            <a:r>
              <a:rPr sz="2175" b="1">
                <a:solidFill>
                  <a:srgbClr val="183C30"/>
                </a:solidFill>
                <a:latin typeface="Nimbus Sans"/>
                <a:ea typeface="Nimbus Sans"/>
                <a:cs typeface="Nimbus Sans"/>
              </a:rPr>
              <a:t>Pilot</a:t>
            </a:r>
          </a:p>
        </p:txBody>
      </p:sp>
      <p:sp>
        <p:nvSpPr>
          <p:cNvPr id="19" name="text-79">
            <a:extLst xmlns:a="http://schemas.openxmlformats.org/drawingml/2006/main">
              <a:ext uri="{FF2B5EF4-FFF2-40B4-BE49-F238E27FC236}">
                <a16:creationId xmlns:a16="http://schemas.microsoft.com/office/drawing/2014/main" id="{15A52214-CF9F-45D0-BB79-239D6389D6E2}"/>
              </a:ext>
            </a:extLst>
          </p:cNvPr>
          <p:cNvSpPr>
            <a:spLocks xmlns:a="http://schemas.openxmlformats.org/drawingml/2006/main" noGrp="1"/>
          </p:cNvSpPr>
          <p:nvPr/>
        </p:nvSpPr>
        <p:spPr>
          <a:xfrm xmlns:a="http://schemas.openxmlformats.org/drawingml/2006/main">
            <a:off x="3190875" y="4295775"/>
            <a:ext cx="8239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24382F"/>
                </a:solidFill>
                <a:latin typeface="Nimbus Sans"/>
                <a:ea typeface="Nimbus Sans"/>
                <a:cs typeface="Nimbus Sans"/>
              </a:defRPr>
            </a:pPr>
            <a:r>
              <a:rPr sz="1800" b="0">
                <a:solidFill>
                  <a:srgbClr val="24382F"/>
                </a:solidFill>
                <a:latin typeface="Nimbus Sans"/>
                <a:ea typeface="Nimbus Sans"/>
                <a:cs typeface="Nimbus Sans"/>
              </a:rPr>
              <a:t>Review with local stakeholders and test within a defined scope.</a:t>
            </a:r>
          </a:p>
        </p:txBody>
      </p:sp>
      <p:sp>
        <p:nvSpPr>
          <p:cNvPr id="20" name="text-80">
            <a:extLst xmlns:a="http://schemas.openxmlformats.org/drawingml/2006/main">
              <a:ext uri="{FF2B5EF4-FFF2-40B4-BE49-F238E27FC236}">
                <a16:creationId xmlns:a16="http://schemas.microsoft.com/office/drawing/2014/main" id="{C9AEE408-961A-47AC-B13A-1649D86D4D28}"/>
              </a:ext>
            </a:extLst>
          </p:cNvPr>
          <p:cNvSpPr>
            <a:spLocks xmlns:a="http://schemas.openxmlformats.org/drawingml/2006/main" noGrp="1"/>
          </p:cNvSpPr>
          <p:nvPr/>
        </p:nvSpPr>
        <p:spPr>
          <a:xfrm xmlns:a="http://schemas.openxmlformats.org/drawingml/2006/main">
            <a:off x="619125" y="5057775"/>
            <a:ext cx="571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1">
                <a:solidFill>
                  <a:srgbClr val="9D633A"/>
                </a:solidFill>
                <a:latin typeface="Nimbus Sans"/>
                <a:ea typeface="Nimbus Sans"/>
                <a:cs typeface="Nimbus Sans"/>
              </a:defRPr>
            </a:pPr>
            <a:r>
              <a:rPr sz="2100" b="1">
                <a:solidFill>
                  <a:srgbClr val="9D633A"/>
                </a:solidFill>
                <a:latin typeface="Nimbus Sans"/>
                <a:ea typeface="Nimbus Sans"/>
                <a:cs typeface="Nimbus Sans"/>
              </a:rPr>
              <a:t>05</a:t>
            </a:r>
          </a:p>
        </p:txBody>
      </p:sp>
      <p:sp>
        <p:nvSpPr>
          <p:cNvPr id="21" name="text-81">
            <a:extLst xmlns:a="http://schemas.openxmlformats.org/drawingml/2006/main">
              <a:ext uri="{FF2B5EF4-FFF2-40B4-BE49-F238E27FC236}">
                <a16:creationId xmlns:a16="http://schemas.microsoft.com/office/drawing/2014/main" id="{A5B4B676-5991-4893-AE42-DBC3E49ACE0F}"/>
              </a:ext>
            </a:extLst>
          </p:cNvPr>
          <p:cNvSpPr>
            <a:spLocks xmlns:a="http://schemas.openxmlformats.org/drawingml/2006/main" noGrp="1"/>
          </p:cNvSpPr>
          <p:nvPr/>
        </p:nvSpPr>
        <p:spPr>
          <a:xfrm xmlns:a="http://schemas.openxmlformats.org/drawingml/2006/main">
            <a:off x="1428750" y="5057775"/>
            <a:ext cx="1666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75" b="1">
                <a:solidFill>
                  <a:srgbClr val="183C30"/>
                </a:solidFill>
                <a:latin typeface="Nimbus Sans"/>
                <a:ea typeface="Nimbus Sans"/>
                <a:cs typeface="Nimbus Sans"/>
              </a:defRPr>
            </a:pPr>
            <a:r>
              <a:rPr sz="2175" b="1">
                <a:solidFill>
                  <a:srgbClr val="183C30"/>
                </a:solidFill>
                <a:latin typeface="Nimbus Sans"/>
                <a:ea typeface="Nimbus Sans"/>
                <a:cs typeface="Nimbus Sans"/>
              </a:rPr>
              <a:t>Evaluate</a:t>
            </a:r>
          </a:p>
        </p:txBody>
      </p:sp>
      <p:sp>
        <p:nvSpPr>
          <p:cNvPr id="22" name="text-82">
            <a:extLst xmlns:a="http://schemas.openxmlformats.org/drawingml/2006/main">
              <a:ext uri="{FF2B5EF4-FFF2-40B4-BE49-F238E27FC236}">
                <a16:creationId xmlns:a16="http://schemas.microsoft.com/office/drawing/2014/main" id="{702AD5F3-B7DD-4131-B58B-7FDA14FECEA4}"/>
              </a:ext>
            </a:extLst>
          </p:cNvPr>
          <p:cNvSpPr>
            <a:spLocks xmlns:a="http://schemas.openxmlformats.org/drawingml/2006/main" noGrp="1"/>
          </p:cNvSpPr>
          <p:nvPr/>
        </p:nvSpPr>
        <p:spPr>
          <a:xfrm xmlns:a="http://schemas.openxmlformats.org/drawingml/2006/main">
            <a:off x="3190875" y="5057775"/>
            <a:ext cx="8239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24382F"/>
                </a:solidFill>
                <a:latin typeface="Nimbus Sans"/>
                <a:ea typeface="Nimbus Sans"/>
                <a:cs typeface="Nimbus Sans"/>
              </a:defRPr>
            </a:pPr>
            <a:r>
              <a:rPr sz="1800" b="0">
                <a:solidFill>
                  <a:srgbClr val="24382F"/>
                </a:solidFill>
                <a:latin typeface="Nimbus Sans"/>
                <a:ea typeface="Nimbus Sans"/>
                <a:cs typeface="Nimbus Sans"/>
              </a:rPr>
              <a:t>Compare results, examine unintended effects, and assign maintenance.</a:t>
            </a:r>
          </a:p>
        </p:txBody>
      </p:sp>
    </p:spTree>
    <p:extLst>
      <p:ext uri="{BB962C8B-B14F-4D97-AF65-F5344CB8AC3E}">
        <p14:creationId xmlns:p14="http://schemas.microsoft.com/office/powerpoint/2010/main" val="1511235701"/>
      </p:ext>
    </p:extLst>
  </p:cSld>
</p:sld>
</file>

<file path=ppt/slides/slide6.xml><?xml version="1.0" encoding="utf-8"?>
<p:sld xmlns:p="http://schemas.openxmlformats.org/presentationml/2006/main">
  <p:cSld>
    <p:bg>
      <p:bgPr>
        <a:solidFill xmlns:a="http://schemas.openxmlformats.org/drawingml/2006/main">
          <a:srgbClr val="183C30"/>
        </a:solidFill>
      </p:bgPr>
    </p:bg>
    <p:spTree>
      <p:nvGrpSpPr>
        <p:cNvPr id="1" name=""/>
        <p:cNvGrpSpPr/>
        <p:nvPr/>
      </p:nvGrpSpPr>
      <p:grpSpPr>
        <a:xfrm xmlns:a="http://schemas.openxmlformats.org/drawingml/2006/main"/>
      </p:grpSpPr>
      <p:sp>
        <p:nvSpPr>
          <p:cNvPr id="12" name="text-83">
            <a:extLst xmlns:a="http://schemas.openxmlformats.org/drawingml/2006/main">
              <a:ext uri="{FF2B5EF4-FFF2-40B4-BE49-F238E27FC236}">
                <a16:creationId xmlns:a16="http://schemas.microsoft.com/office/drawing/2014/main" id="{57E5BD27-EB93-45D5-8977-7750FF9A3705}"/>
              </a:ext>
            </a:extLst>
          </p:cNvPr>
          <p:cNvSpPr>
            <a:spLocks xmlns:a="http://schemas.openxmlformats.org/drawingml/2006/main" noGrp="1"/>
          </p:cNvSpPr>
          <p:nvPr/>
        </p:nvSpPr>
        <p:spPr>
          <a:xfrm xmlns:a="http://schemas.openxmlformats.org/drawingml/2006/main">
            <a:off x="609600" y="55245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450" b="1">
                <a:solidFill>
                  <a:srgbClr val="FFFFFF"/>
                </a:solidFill>
                <a:latin typeface="Nimbus Sans"/>
                <a:ea typeface="Nimbus Sans"/>
                <a:cs typeface="Nimbus Sans"/>
              </a:defRPr>
            </a:pPr>
            <a:r>
              <a:rPr sz="3450" b="1">
                <a:solidFill>
                  <a:srgbClr val="FFFFFF"/>
                </a:solidFill>
                <a:latin typeface="Nimbus Sans"/>
                <a:ea typeface="Nimbus Sans"/>
                <a:cs typeface="Nimbus Sans"/>
              </a:rPr>
              <a:t>A decision pathway in practice</a:t>
            </a:r>
          </a:p>
        </p:txBody>
      </p:sp>
      <p:sp>
        <p:nvSpPr>
          <p:cNvPr id="2" name="text-84">
            <a:extLst xmlns:a="http://schemas.openxmlformats.org/drawingml/2006/main">
              <a:ext uri="{FF2B5EF4-FFF2-40B4-BE49-F238E27FC236}">
                <a16:creationId xmlns:a16="http://schemas.microsoft.com/office/drawing/2014/main" id="{BF76CF8C-22CC-40FF-85B5-A65303779D00}"/>
              </a:ext>
            </a:extLst>
          </p:cNvPr>
          <p:cNvSpPr>
            <a:spLocks xmlns:a="http://schemas.openxmlformats.org/drawingml/2006/main" noGrp="1"/>
          </p:cNvSpPr>
          <p:nvPr/>
        </p:nvSpPr>
        <p:spPr>
          <a:xfrm xmlns:a="http://schemas.openxmlformats.org/drawingml/2006/main">
            <a:off x="628650" y="1352550"/>
            <a:ext cx="1095375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C4D3C9"/>
                </a:solidFill>
                <a:latin typeface="Nimbus Sans"/>
                <a:ea typeface="Nimbus Sans"/>
                <a:cs typeface="Nimbus Sans"/>
              </a:defRPr>
            </a:pPr>
            <a:r>
              <a:rPr sz="1875" b="0">
                <a:solidFill>
                  <a:srgbClr val="C4D3C9"/>
                </a:solidFill>
                <a:latin typeface="Nimbus Sans"/>
                <a:ea typeface="Nimbus Sans"/>
                <a:cs typeface="Nimbus Sans"/>
              </a:rPr>
              <a:t>Illustrative outpatient referral workflow</a:t>
            </a:r>
          </a:p>
        </p:txBody>
      </p:sp>
      <p:sp>
        <p:nvSpPr>
          <p:cNvPr id="3" name="text-85">
            <a:extLst xmlns:a="http://schemas.openxmlformats.org/drawingml/2006/main">
              <a:ext uri="{FF2B5EF4-FFF2-40B4-BE49-F238E27FC236}">
                <a16:creationId xmlns:a16="http://schemas.microsoft.com/office/drawing/2014/main" id="{A2A39390-0981-4547-9A64-625BAA94ECC7}"/>
              </a:ext>
            </a:extLst>
          </p:cNvPr>
          <p:cNvSpPr>
            <a:spLocks xmlns:a="http://schemas.openxmlformats.org/drawingml/2006/main" noGrp="1"/>
          </p:cNvSpPr>
          <p:nvPr/>
        </p:nvSpPr>
        <p:spPr>
          <a:xfrm xmlns:a="http://schemas.openxmlformats.org/drawingml/2006/main">
            <a:off x="857250" y="2438400"/>
            <a:ext cx="102870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750" b="1">
                <a:solidFill>
                  <a:srgbClr val="FFFFFF"/>
                </a:solidFill>
                <a:latin typeface="Nimbus Sans"/>
                <a:ea typeface="Nimbus Sans"/>
                <a:cs typeface="Nimbus Sans"/>
              </a:defRPr>
            </a:pPr>
            <a:r>
              <a:rPr sz="3750" b="1">
                <a:solidFill>
                  <a:srgbClr val="FFFFFF"/>
                </a:solidFill>
                <a:latin typeface="Nimbus Sans"/>
                <a:ea typeface="Nimbus Sans"/>
                <a:cs typeface="Nimbus Sans"/>
              </a:rPr>
              <a:t>Does the referral meet the facility's intake requirements?</a:t>
            </a:r>
          </a:p>
        </p:txBody>
      </p:sp>
      <p:sp>
        <p:nvSpPr>
          <p:cNvPr id="4" name="jump-7-86">
            <a:extLst xmlns:a="http://schemas.openxmlformats.org/drawingml/2006/main">
              <a:ext uri="{FF2B5EF4-FFF2-40B4-BE49-F238E27FC236}">
                <a16:creationId xmlns:a16="http://schemas.microsoft.com/office/drawing/2014/main" id="{38C56DBE-2005-4EF7-99DF-FE56B1834FCD}"/>
              </a:ext>
            </a:extLst>
            <ns0:hlinkClick xmlns:ns0="http://schemas.openxmlformats.org/drawingml/2006/main" xmlns:ns1="http://schemas.openxmlformats.org/officeDocument/2006/relationships" ns1:id="rIdNav23" action="ppaction://hlinksldjump"/>
          </p:cNvPr>
          <p:cNvSpPr>
            <a:spLocks xmlns:a="http://schemas.openxmlformats.org/drawingml/2006/main" noGrp="1"/>
          </p:cNvSpPr>
          <p:nvPr/>
        </p:nvSpPr>
        <p:spPr>
          <a:xfrm xmlns:a="http://schemas.openxmlformats.org/drawingml/2006/main">
            <a:off x="866775" y="4591050"/>
            <a:ext cx="4476750" cy="457200"/>
          </a:xfrm>
          <a:prstGeom xmlns:a="http://schemas.openxmlformats.org/drawingml/2006/main" prst="rect">
            <a:avLst/>
          </a:prstGeom>
          <a:solidFill xmlns:a="http://schemas.openxmlformats.org/drawingml/2006/main">
            <a:srgbClr val="E1E8DE"/>
          </a:solidFill>
          <a:ln xmlns:a="http://schemas.openxmlformats.org/drawingml/2006/main" w="0">
            <a:noFill/>
          </a:ln>
        </p:spPr>
        <p:txBody>
          <a:bodyPr xmlns:a="http://schemas.openxmlformats.org/drawingml/2006/main" lIns="95250" tIns="47625" rIns="95250" bIns="47625" anchor="ctr">
            <a:noAutofit/>
          </a:bodyPr>
          <a:lstStyle xmlns:a="http://schemas.openxmlformats.org/drawingml/2006/main"/>
          <a:p xmlns:a="http://schemas.openxmlformats.org/drawingml/2006/main">
            <a:pPr algn="ctr">
              <a:defRPr sz="1575">
                <a:solidFill>
                  <a:srgbClr val="183C30"/>
                </a:solidFill>
                <a:latin typeface="Nimbus Sans"/>
                <a:ea typeface="Nimbus Sans"/>
                <a:cs typeface="Nimbus Sans"/>
              </a:defRPr>
            </a:pPr>
            <a:r>
              <a:rPr sz="1575">
                <a:solidFill>
                  <a:srgbClr val="183C30"/>
                </a:solidFill>
                <a:latin typeface="Nimbus Sans"/>
                <a:ea typeface="Nimbus Sans"/>
                <a:cs typeface="Nimbus Sans"/>
              </a:rPr>
              <a:t>Yes: ready for review</a:t>
            </a:r>
          </a:p>
        </p:txBody>
      </p:sp>
      <p:sp>
        <p:nvSpPr>
          <p:cNvPr id="5" name="jump-8-87">
            <a:extLst xmlns:a="http://schemas.openxmlformats.org/drawingml/2006/main">
              <a:ext uri="{FF2B5EF4-FFF2-40B4-BE49-F238E27FC236}">
                <a16:creationId xmlns:a16="http://schemas.microsoft.com/office/drawing/2014/main" id="{5D0EF06F-EE73-42B8-9930-6244B827107F}"/>
              </a:ext>
            </a:extLst>
            <ns2:hlinkClick xmlns:ns2="http://schemas.openxmlformats.org/drawingml/2006/main" xmlns:ns3="http://schemas.openxmlformats.org/officeDocument/2006/relationships" ns3:id="rIdNav24" action="ppaction://hlinksldjump"/>
          </p:cNvPr>
          <p:cNvSpPr>
            <a:spLocks xmlns:a="http://schemas.openxmlformats.org/drawingml/2006/main" noGrp="1"/>
          </p:cNvSpPr>
          <p:nvPr/>
        </p:nvSpPr>
        <p:spPr>
          <a:xfrm xmlns:a="http://schemas.openxmlformats.org/drawingml/2006/main">
            <a:off x="6191250" y="4591050"/>
            <a:ext cx="4476750" cy="457200"/>
          </a:xfrm>
          <a:prstGeom xmlns:a="http://schemas.openxmlformats.org/drawingml/2006/main" prst="rect">
            <a:avLst/>
          </a:prstGeom>
          <a:solidFill xmlns:a="http://schemas.openxmlformats.org/drawingml/2006/main">
            <a:srgbClr val="E1E8DE"/>
          </a:solidFill>
          <a:ln xmlns:a="http://schemas.openxmlformats.org/drawingml/2006/main" w="0">
            <a:noFill/>
          </a:ln>
        </p:spPr>
        <p:txBody>
          <a:bodyPr xmlns:a="http://schemas.openxmlformats.org/drawingml/2006/main" lIns="95250" tIns="47625" rIns="95250" bIns="47625" anchor="ctr">
            <a:noAutofit/>
          </a:bodyPr>
          <a:lstStyle xmlns:a="http://schemas.openxmlformats.org/drawingml/2006/main"/>
          <a:p xmlns:a="http://schemas.openxmlformats.org/drawingml/2006/main">
            <a:pPr algn="ctr">
              <a:defRPr sz="1575">
                <a:solidFill>
                  <a:srgbClr val="183C30"/>
                </a:solidFill>
                <a:latin typeface="Nimbus Sans"/>
                <a:ea typeface="Nimbus Sans"/>
                <a:cs typeface="Nimbus Sans"/>
              </a:defRPr>
            </a:pPr>
            <a:r>
              <a:rPr sz="1575">
                <a:solidFill>
                  <a:srgbClr val="183C30"/>
                </a:solidFill>
                <a:latin typeface="Nimbus Sans"/>
                <a:ea typeface="Nimbus Sans"/>
                <a:cs typeface="Nimbus Sans"/>
              </a:rPr>
              <a:t>No: information missing</a:t>
            </a:r>
          </a:p>
        </p:txBody>
      </p:sp>
      <p:sp>
        <p:nvSpPr>
          <p:cNvPr id="6" name="text-88">
            <a:extLst xmlns:a="http://schemas.openxmlformats.org/drawingml/2006/main">
              <a:ext uri="{FF2B5EF4-FFF2-40B4-BE49-F238E27FC236}">
                <a16:creationId xmlns:a16="http://schemas.microsoft.com/office/drawing/2014/main" id="{ADEF6BED-A8EF-4325-B271-E8399E82F8BE}"/>
              </a:ext>
            </a:extLst>
          </p:cNvPr>
          <p:cNvSpPr>
            <a:spLocks xmlns:a="http://schemas.openxmlformats.org/drawingml/2006/main" noGrp="1"/>
          </p:cNvSpPr>
          <p:nvPr/>
        </p:nvSpPr>
        <p:spPr>
          <a:xfrm xmlns:a="http://schemas.openxmlformats.org/drawingml/2006/main">
            <a:off x="876300" y="5448300"/>
            <a:ext cx="10477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500" b="0">
                <a:solidFill>
                  <a:srgbClr val="C4D3C9"/>
                </a:solidFill>
                <a:latin typeface="Nimbus Sans"/>
                <a:ea typeface="Nimbus Sans"/>
                <a:cs typeface="Nimbus Sans"/>
              </a:defRPr>
            </a:pPr>
            <a:r>
              <a:rPr sz="1500" b="0">
                <a:solidFill>
                  <a:srgbClr val="C4D3C9"/>
                </a:solidFill>
                <a:latin typeface="Nimbus Sans"/>
                <a:ea typeface="Nimbus Sans"/>
                <a:cs typeface="Nimbus Sans"/>
              </a:rPr>
              <a:t>Operational example. Local requirements govern the decision.</a:t>
            </a:r>
          </a:p>
        </p:txBody>
      </p:sp>
      <p:sp>
        <p:nvSpPr>
          <p:cNvPr id="7" name="text-89">
            <a:extLst xmlns:a="http://schemas.openxmlformats.org/drawingml/2006/main">
              <a:ext uri="{FF2B5EF4-FFF2-40B4-BE49-F238E27FC236}">
                <a16:creationId xmlns:a16="http://schemas.microsoft.com/office/drawing/2014/main" id="{B1A79F94-2D44-46B3-A53D-9615A559DA04}"/>
              </a:ext>
            </a:extLst>
          </p:cNvPr>
          <p:cNvSpPr>
            <a:spLocks xmlns:a="http://schemas.openxmlformats.org/drawingml/2006/main" noGrp="1"/>
          </p:cNvSpPr>
          <p:nvPr/>
        </p:nvSpPr>
        <p:spPr>
          <a:xfrm xmlns:a="http://schemas.openxmlformats.org/drawingml/2006/main">
            <a:off x="609600" y="6315075"/>
            <a:ext cx="247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1">
                <a:solidFill>
                  <a:srgbClr val="BAC8BF"/>
                </a:solidFill>
                <a:latin typeface="Nimbus Sans"/>
                <a:ea typeface="Nimbus Sans"/>
                <a:cs typeface="Nimbus Sans"/>
              </a:defRPr>
            </a:pPr>
            <a:r>
              <a:rPr sz="1275" b="1">
                <a:solidFill>
                  <a:srgbClr val="BAC8BF"/>
                </a:solidFill>
                <a:latin typeface="Nimbus Sans"/>
                <a:ea typeface="Nimbus Sans"/>
                <a:cs typeface="Nimbus Sans"/>
              </a:rPr>
              <a:t>StreamLine Health</a:t>
            </a:r>
          </a:p>
        </p:txBody>
      </p:sp>
      <p:sp>
        <p:nvSpPr>
          <p:cNvPr id="8" name="text-90">
            <a:extLst xmlns:a="http://schemas.openxmlformats.org/drawingml/2006/main">
              <a:ext uri="{FF2B5EF4-FFF2-40B4-BE49-F238E27FC236}">
                <a16:creationId xmlns:a16="http://schemas.microsoft.com/office/drawing/2014/main" id="{15917341-D71D-4C60-9970-6BDA34AAF1C5}"/>
              </a:ext>
            </a:extLst>
          </p:cNvPr>
          <p:cNvSpPr>
            <a:spLocks xmlns:a="http://schemas.openxmlformats.org/drawingml/2006/main" noGrp="1"/>
          </p:cNvSpPr>
          <p:nvPr/>
        </p:nvSpPr>
        <p:spPr>
          <a:xfrm xmlns:a="http://schemas.openxmlformats.org/drawingml/2006/main">
            <a:off x="5524500" y="6315075"/>
            <a:ext cx="1143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0">
                <a:solidFill>
                  <a:srgbClr val="BAC8BF"/>
                </a:solidFill>
                <a:latin typeface="Nimbus Sans"/>
                <a:ea typeface="Nimbus Sans"/>
                <a:cs typeface="Nimbus Sans"/>
              </a:defRPr>
            </a:pPr>
            <a:r>
              <a:rPr sz="1275" b="0">
                <a:solidFill>
                  <a:srgbClr val="BAC8BF"/>
                </a:solidFill>
                <a:latin typeface="Nimbus Sans"/>
                <a:ea typeface="Nimbus Sans"/>
                <a:cs typeface="Nimbus Sans"/>
              </a:rPr>
              <a:t>06 / 16</a:t>
            </a:r>
          </a:p>
        </p:txBody>
      </p:sp>
      <p:sp>
        <p:nvSpPr>
          <p:cNvPr id="9" name="jump-2-91">
            <a:extLst xmlns:a="http://schemas.openxmlformats.org/drawingml/2006/main">
              <a:ext uri="{FF2B5EF4-FFF2-40B4-BE49-F238E27FC236}">
                <a16:creationId xmlns:a16="http://schemas.microsoft.com/office/drawing/2014/main" id="{44FAF366-25B7-46E2-8147-3F054A402980}"/>
              </a:ext>
            </a:extLst>
            <ns4:hlinkClick xmlns:ns4="http://schemas.openxmlformats.org/drawingml/2006/main" xmlns:ns5="http://schemas.openxmlformats.org/officeDocument/2006/relationships" ns5:id="rIdNav25" action="ppaction://hlinksldjump"/>
          </p:cNvPr>
          <p:cNvSpPr>
            <a:spLocks xmlns:a="http://schemas.openxmlformats.org/drawingml/2006/main" noGrp="1"/>
          </p:cNvSpPr>
          <p:nvPr/>
        </p:nvSpPr>
        <p:spPr>
          <a:xfrm xmlns:a="http://schemas.openxmlformats.org/drawingml/2006/main">
            <a:off x="8658225" y="6286500"/>
            <a:ext cx="857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BAC8BF"/>
                </a:solidFill>
                <a:latin typeface="Nimbus Sans"/>
                <a:ea typeface="Nimbus Sans"/>
                <a:cs typeface="Nimbus Sans"/>
              </a:defRPr>
            </a:pPr>
            <a:r>
              <a:rPr sz="1350" b="0">
                <a:solidFill>
                  <a:srgbClr val="BAC8BF"/>
                </a:solidFill>
                <a:latin typeface="Nimbus Sans"/>
                <a:ea typeface="Nimbus Sans"/>
                <a:cs typeface="Nimbus Sans"/>
              </a:rPr>
              <a:t>Agenda</a:t>
            </a:r>
          </a:p>
        </p:txBody>
      </p:sp>
      <p:sp>
        <p:nvSpPr>
          <p:cNvPr id="10" name="jump-5-92">
            <a:extLst xmlns:a="http://schemas.openxmlformats.org/drawingml/2006/main">
              <a:ext uri="{FF2B5EF4-FFF2-40B4-BE49-F238E27FC236}">
                <a16:creationId xmlns:a16="http://schemas.microsoft.com/office/drawing/2014/main" id="{1EB05F7D-869A-4334-A83B-5A79F524D450}"/>
              </a:ext>
            </a:extLst>
            <ns6:hlinkClick xmlns:ns6="http://schemas.openxmlformats.org/drawingml/2006/main" xmlns:ns7="http://schemas.openxmlformats.org/officeDocument/2006/relationships" ns7:id="rIdNav26" action="ppaction://hlinksldjump"/>
          </p:cNvPr>
          <p:cNvSpPr>
            <a:spLocks xmlns:a="http://schemas.openxmlformats.org/drawingml/2006/main" noGrp="1"/>
          </p:cNvSpPr>
          <p:nvPr/>
        </p:nvSpPr>
        <p:spPr>
          <a:xfrm xmlns:a="http://schemas.openxmlformats.org/drawingml/2006/main">
            <a:off x="9620250" y="6286500"/>
            <a:ext cx="933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BAC8BF"/>
                </a:solidFill>
                <a:latin typeface="Nimbus Sans"/>
                <a:ea typeface="Nimbus Sans"/>
                <a:cs typeface="Nimbus Sans"/>
              </a:defRPr>
            </a:pPr>
            <a:r>
              <a:rPr sz="1350" b="0">
                <a:solidFill>
                  <a:srgbClr val="BAC8BF"/>
                </a:solidFill>
                <a:latin typeface="Nimbus Sans"/>
                <a:ea typeface="Nimbus Sans"/>
                <a:cs typeface="Nimbus Sans"/>
              </a:rPr>
              <a:t>Previous</a:t>
            </a:r>
          </a:p>
        </p:txBody>
      </p:sp>
      <p:sp>
        <p:nvSpPr>
          <p:cNvPr id="11" name="jump-7-93">
            <a:extLst xmlns:a="http://schemas.openxmlformats.org/drawingml/2006/main">
              <a:ext uri="{FF2B5EF4-FFF2-40B4-BE49-F238E27FC236}">
                <a16:creationId xmlns:a16="http://schemas.microsoft.com/office/drawing/2014/main" id="{0A08F22D-B0B9-4CDC-B2D1-5F19067D8975}"/>
              </a:ext>
            </a:extLst>
            <ns8:hlinkClick xmlns:ns8="http://schemas.openxmlformats.org/drawingml/2006/main" xmlns:ns9="http://schemas.openxmlformats.org/officeDocument/2006/relationships" ns9:id="rIdNav27" action="ppaction://hlinksldjump"/>
          </p:cNvPr>
          <p:cNvSpPr>
            <a:spLocks xmlns:a="http://schemas.openxmlformats.org/drawingml/2006/main" noGrp="1"/>
          </p:cNvSpPr>
          <p:nvPr/>
        </p:nvSpPr>
        <p:spPr>
          <a:xfrm xmlns:a="http://schemas.openxmlformats.org/drawingml/2006/main">
            <a:off x="10839450" y="6286500"/>
            <a:ext cx="666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BAC8BF"/>
                </a:solidFill>
                <a:latin typeface="Nimbus Sans"/>
                <a:ea typeface="Nimbus Sans"/>
                <a:cs typeface="Nimbus Sans"/>
              </a:defRPr>
            </a:pPr>
            <a:r>
              <a:rPr sz="1350" b="0">
                <a:solidFill>
                  <a:srgbClr val="BAC8BF"/>
                </a:solidFill>
                <a:latin typeface="Nimbus Sans"/>
                <a:ea typeface="Nimbus Sans"/>
                <a:cs typeface="Nimbus Sans"/>
              </a:rPr>
              <a:t>Next</a:t>
            </a:r>
          </a:p>
        </p:txBody>
      </p:sp>
    </p:spTree>
    <p:extLst>
      <p:ext uri="{BB962C8B-B14F-4D97-AF65-F5344CB8AC3E}">
        <p14:creationId xmlns:p14="http://schemas.microsoft.com/office/powerpoint/2010/main" val="2012171962"/>
      </p:ext>
    </p:extLst>
  </p:cSld>
</p:sld>
</file>

<file path=ppt/slides/slide7.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8" name="text-94">
            <a:extLst xmlns:a="http://schemas.openxmlformats.org/drawingml/2006/main">
              <a:ext uri="{FF2B5EF4-FFF2-40B4-BE49-F238E27FC236}">
                <a16:creationId xmlns:a16="http://schemas.microsoft.com/office/drawing/2014/main" id="{D1DF8B2D-97E0-452D-B4E0-F67528976987}"/>
              </a:ext>
            </a:extLst>
          </p:cNvPr>
          <p:cNvSpPr>
            <a:spLocks xmlns:a="http://schemas.openxmlformats.org/drawingml/2006/main" noGrp="1"/>
          </p:cNvSpPr>
          <p:nvPr/>
        </p:nvSpPr>
        <p:spPr>
          <a:xfrm xmlns:a="http://schemas.openxmlformats.org/drawingml/2006/main">
            <a:off x="609600" y="552450"/>
            <a:ext cx="10972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450" b="1">
                <a:solidFill>
                  <a:srgbClr val="24382F"/>
                </a:solidFill>
                <a:latin typeface="Nimbus Sans"/>
                <a:ea typeface="Nimbus Sans"/>
                <a:cs typeface="Nimbus Sans"/>
              </a:defRPr>
            </a:pPr>
            <a:r>
              <a:rPr sz="3450" b="1">
                <a:solidFill>
                  <a:srgbClr val="24382F"/>
                </a:solidFill>
                <a:latin typeface="Nimbus Sans"/>
                <a:ea typeface="Nimbus Sans"/>
                <a:cs typeface="Nimbus Sans"/>
              </a:rPr>
              <a:t>Complete referral pathway</a:t>
            </a:r>
          </a:p>
        </p:txBody>
      </p:sp>
      <p:sp>
        <p:nvSpPr>
          <p:cNvPr id="2" name="text-95">
            <a:extLst xmlns:a="http://schemas.openxmlformats.org/drawingml/2006/main">
              <a:ext uri="{FF2B5EF4-FFF2-40B4-BE49-F238E27FC236}">
                <a16:creationId xmlns:a16="http://schemas.microsoft.com/office/drawing/2014/main" id="{FC705D10-CDB6-4AC0-9860-219C7F0AC0DE}"/>
              </a:ext>
            </a:extLst>
          </p:cNvPr>
          <p:cNvSpPr>
            <a:spLocks xmlns:a="http://schemas.openxmlformats.org/drawingml/2006/main" noGrp="1"/>
          </p:cNvSpPr>
          <p:nvPr/>
        </p:nvSpPr>
        <p:spPr>
          <a:xfrm xmlns:a="http://schemas.openxmlformats.org/drawingml/2006/main">
            <a:off x="628650" y="1352550"/>
            <a:ext cx="10953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5D6C64"/>
                </a:solidFill>
                <a:latin typeface="Nimbus Sans"/>
                <a:ea typeface="Nimbus Sans"/>
                <a:cs typeface="Nimbus Sans"/>
              </a:defRPr>
            </a:pPr>
            <a:r>
              <a:rPr sz="1875" b="0">
                <a:solidFill>
                  <a:srgbClr val="5D6C64"/>
                </a:solidFill>
                <a:latin typeface="Nimbus Sans"/>
                <a:ea typeface="Nimbus Sans"/>
                <a:cs typeface="Nimbus Sans"/>
              </a:rPr>
              <a:t>Illustrative decision result</a:t>
            </a:r>
          </a:p>
        </p:txBody>
      </p:sp>
      <p:sp>
        <p:nvSpPr>
          <p:cNvPr id="3" name="text-96">
            <a:extLst xmlns:a="http://schemas.openxmlformats.org/drawingml/2006/main">
              <a:ext uri="{FF2B5EF4-FFF2-40B4-BE49-F238E27FC236}">
                <a16:creationId xmlns:a16="http://schemas.microsoft.com/office/drawing/2014/main" id="{B64D7768-A801-4FD3-B3F1-5F9C9467AEC4}"/>
              </a:ext>
            </a:extLst>
          </p:cNvPr>
          <p:cNvSpPr>
            <a:spLocks xmlns:a="http://schemas.openxmlformats.org/drawingml/2006/main" noGrp="1"/>
          </p:cNvSpPr>
          <p:nvPr/>
        </p:nvSpPr>
        <p:spPr>
          <a:xfrm xmlns:a="http://schemas.openxmlformats.org/drawingml/2006/main">
            <a:off x="609600" y="6315075"/>
            <a:ext cx="247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1">
                <a:solidFill>
                  <a:srgbClr val="5D6C64"/>
                </a:solidFill>
                <a:latin typeface="Nimbus Sans"/>
                <a:ea typeface="Nimbus Sans"/>
                <a:cs typeface="Nimbus Sans"/>
              </a:defRPr>
            </a:pPr>
            <a:r>
              <a:rPr sz="1275" b="1">
                <a:solidFill>
                  <a:srgbClr val="5D6C64"/>
                </a:solidFill>
                <a:latin typeface="Nimbus Sans"/>
                <a:ea typeface="Nimbus Sans"/>
                <a:cs typeface="Nimbus Sans"/>
              </a:rPr>
              <a:t>StreamLine Health</a:t>
            </a:r>
          </a:p>
        </p:txBody>
      </p:sp>
      <p:sp>
        <p:nvSpPr>
          <p:cNvPr id="4" name="text-97">
            <a:extLst xmlns:a="http://schemas.openxmlformats.org/drawingml/2006/main">
              <a:ext uri="{FF2B5EF4-FFF2-40B4-BE49-F238E27FC236}">
                <a16:creationId xmlns:a16="http://schemas.microsoft.com/office/drawing/2014/main" id="{9E365B6B-91A9-40B0-B164-80090135C31A}"/>
              </a:ext>
            </a:extLst>
          </p:cNvPr>
          <p:cNvSpPr>
            <a:spLocks xmlns:a="http://schemas.openxmlformats.org/drawingml/2006/main" noGrp="1"/>
          </p:cNvSpPr>
          <p:nvPr/>
        </p:nvSpPr>
        <p:spPr>
          <a:xfrm xmlns:a="http://schemas.openxmlformats.org/drawingml/2006/main">
            <a:off x="5524500" y="6315075"/>
            <a:ext cx="1143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0">
                <a:solidFill>
                  <a:srgbClr val="5D6C64"/>
                </a:solidFill>
                <a:latin typeface="Nimbus Sans"/>
                <a:ea typeface="Nimbus Sans"/>
                <a:cs typeface="Nimbus Sans"/>
              </a:defRPr>
            </a:pPr>
            <a:r>
              <a:rPr sz="1275" b="0">
                <a:solidFill>
                  <a:srgbClr val="5D6C64"/>
                </a:solidFill>
                <a:latin typeface="Nimbus Sans"/>
                <a:ea typeface="Nimbus Sans"/>
                <a:cs typeface="Nimbus Sans"/>
              </a:rPr>
              <a:t>07 / 16</a:t>
            </a:r>
          </a:p>
        </p:txBody>
      </p:sp>
      <p:sp>
        <p:nvSpPr>
          <p:cNvPr id="5" name="jump-2-98">
            <a:extLst xmlns:a="http://schemas.openxmlformats.org/drawingml/2006/main">
              <a:ext uri="{FF2B5EF4-FFF2-40B4-BE49-F238E27FC236}">
                <a16:creationId xmlns:a16="http://schemas.microsoft.com/office/drawing/2014/main" id="{8C38424F-6E08-4982-BB4C-E4F6507AE803}"/>
              </a:ext>
            </a:extLst>
            <ns0:hlinkClick xmlns:ns0="http://schemas.openxmlformats.org/drawingml/2006/main" xmlns:ns1="http://schemas.openxmlformats.org/officeDocument/2006/relationships" ns1:id="rIdNav28" action="ppaction://hlinksldjump"/>
          </p:cNvPr>
          <p:cNvSpPr>
            <a:spLocks xmlns:a="http://schemas.openxmlformats.org/drawingml/2006/main" noGrp="1"/>
          </p:cNvSpPr>
          <p:nvPr/>
        </p:nvSpPr>
        <p:spPr>
          <a:xfrm xmlns:a="http://schemas.openxmlformats.org/drawingml/2006/main">
            <a:off x="8658225" y="6286500"/>
            <a:ext cx="857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Agenda</a:t>
            </a:r>
          </a:p>
        </p:txBody>
      </p:sp>
      <p:sp>
        <p:nvSpPr>
          <p:cNvPr id="6" name="jump-6-99">
            <a:extLst xmlns:a="http://schemas.openxmlformats.org/drawingml/2006/main">
              <a:ext uri="{FF2B5EF4-FFF2-40B4-BE49-F238E27FC236}">
                <a16:creationId xmlns:a16="http://schemas.microsoft.com/office/drawing/2014/main" id="{76ED50AB-B006-4039-B0B3-86D38BD9AE26}"/>
              </a:ext>
            </a:extLst>
            <ns2:hlinkClick xmlns:ns2="http://schemas.openxmlformats.org/drawingml/2006/main" xmlns:ns3="http://schemas.openxmlformats.org/officeDocument/2006/relationships" ns3:id="rIdNav29" action="ppaction://hlinksldjump"/>
          </p:cNvPr>
          <p:cNvSpPr>
            <a:spLocks xmlns:a="http://schemas.openxmlformats.org/drawingml/2006/main" noGrp="1"/>
          </p:cNvSpPr>
          <p:nvPr/>
        </p:nvSpPr>
        <p:spPr>
          <a:xfrm xmlns:a="http://schemas.openxmlformats.org/drawingml/2006/main">
            <a:off x="9620250" y="6286500"/>
            <a:ext cx="933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Previous</a:t>
            </a:r>
          </a:p>
        </p:txBody>
      </p:sp>
      <p:sp>
        <p:nvSpPr>
          <p:cNvPr id="7" name="jump-8-100">
            <a:extLst xmlns:a="http://schemas.openxmlformats.org/drawingml/2006/main">
              <a:ext uri="{FF2B5EF4-FFF2-40B4-BE49-F238E27FC236}">
                <a16:creationId xmlns:a16="http://schemas.microsoft.com/office/drawing/2014/main" id="{3F03D732-10FF-44B9-B0EF-DF31C614889B}"/>
              </a:ext>
            </a:extLst>
            <ns4:hlinkClick xmlns:ns4="http://schemas.openxmlformats.org/drawingml/2006/main" xmlns:ns5="http://schemas.openxmlformats.org/officeDocument/2006/relationships" ns5:id="rIdNav30" action="ppaction://hlinksldjump"/>
          </p:cNvPr>
          <p:cNvSpPr>
            <a:spLocks xmlns:a="http://schemas.openxmlformats.org/drawingml/2006/main" noGrp="1"/>
          </p:cNvSpPr>
          <p:nvPr/>
        </p:nvSpPr>
        <p:spPr>
          <a:xfrm xmlns:a="http://schemas.openxmlformats.org/drawingml/2006/main">
            <a:off x="10839450" y="6286500"/>
            <a:ext cx="666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Next</a:t>
            </a:r>
          </a:p>
        </p:txBody>
      </p:sp>
      <p:sp>
        <p:nvSpPr>
          <p:cNvPr id="8" name="text-101">
            <a:extLst xmlns:a="http://schemas.openxmlformats.org/drawingml/2006/main">
              <a:ext uri="{FF2B5EF4-FFF2-40B4-BE49-F238E27FC236}">
                <a16:creationId xmlns:a16="http://schemas.microsoft.com/office/drawing/2014/main" id="{F8647F12-C1A7-44D5-A173-50FBE78A3F45}"/>
              </a:ext>
            </a:extLst>
          </p:cNvPr>
          <p:cNvSpPr>
            <a:spLocks xmlns:a="http://schemas.openxmlformats.org/drawingml/2006/main" noGrp="1"/>
          </p:cNvSpPr>
          <p:nvPr/>
        </p:nvSpPr>
        <p:spPr>
          <a:xfrm xmlns:a="http://schemas.openxmlformats.org/drawingml/2006/main">
            <a:off x="628650" y="2066925"/>
            <a:ext cx="2667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83C30"/>
                </a:solidFill>
                <a:latin typeface="Nimbus Sans"/>
                <a:ea typeface="Nimbus Sans"/>
                <a:cs typeface="Nimbus Sans"/>
              </a:defRPr>
            </a:pPr>
            <a:r>
              <a:rPr sz="1950" b="1">
                <a:solidFill>
                  <a:srgbClr val="183C30"/>
                </a:solidFill>
                <a:latin typeface="Nimbus Sans"/>
                <a:ea typeface="Nimbus Sans"/>
                <a:cs typeface="Nimbus Sans"/>
              </a:rPr>
              <a:t>Responsible role</a:t>
            </a:r>
          </a:p>
        </p:txBody>
      </p:sp>
      <p:sp>
        <p:nvSpPr>
          <p:cNvPr id="9" name="text-102">
            <a:extLst xmlns:a="http://schemas.openxmlformats.org/drawingml/2006/main">
              <a:ext uri="{FF2B5EF4-FFF2-40B4-BE49-F238E27FC236}">
                <a16:creationId xmlns:a16="http://schemas.microsoft.com/office/drawing/2014/main" id="{3F745F01-76A7-4604-9FE7-D81A00949860}"/>
              </a:ext>
            </a:extLst>
          </p:cNvPr>
          <p:cNvSpPr>
            <a:spLocks xmlns:a="http://schemas.openxmlformats.org/drawingml/2006/main" noGrp="1"/>
          </p:cNvSpPr>
          <p:nvPr/>
        </p:nvSpPr>
        <p:spPr>
          <a:xfrm xmlns:a="http://schemas.openxmlformats.org/drawingml/2006/main">
            <a:off x="3533775" y="2066925"/>
            <a:ext cx="8048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24382F"/>
                </a:solidFill>
                <a:latin typeface="Nimbus Sans"/>
                <a:ea typeface="Nimbus Sans"/>
                <a:cs typeface="Nimbus Sans"/>
              </a:defRPr>
            </a:pPr>
            <a:r>
              <a:rPr sz="1800" b="0">
                <a:solidFill>
                  <a:srgbClr val="24382F"/>
                </a:solidFill>
                <a:latin typeface="Nimbus Sans"/>
                <a:ea typeface="Nimbus Sans"/>
                <a:cs typeface="Nimbus Sans"/>
              </a:rPr>
              <a:t>Designated readiness reviewer</a:t>
            </a:r>
          </a:p>
        </p:txBody>
      </p:sp>
      <p:sp>
        <p:nvSpPr>
          <p:cNvPr id="10" name="text-103">
            <a:extLst xmlns:a="http://schemas.openxmlformats.org/drawingml/2006/main">
              <a:ext uri="{FF2B5EF4-FFF2-40B4-BE49-F238E27FC236}">
                <a16:creationId xmlns:a16="http://schemas.microsoft.com/office/drawing/2014/main" id="{BD762313-8DAA-46C9-BF6B-47F42B064F5D}"/>
              </a:ext>
            </a:extLst>
          </p:cNvPr>
          <p:cNvSpPr>
            <a:spLocks xmlns:a="http://schemas.openxmlformats.org/drawingml/2006/main" noGrp="1"/>
          </p:cNvSpPr>
          <p:nvPr/>
        </p:nvSpPr>
        <p:spPr>
          <a:xfrm xmlns:a="http://schemas.openxmlformats.org/drawingml/2006/main">
            <a:off x="628650" y="2819400"/>
            <a:ext cx="2667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83C30"/>
                </a:solidFill>
                <a:latin typeface="Nimbus Sans"/>
                <a:ea typeface="Nimbus Sans"/>
                <a:cs typeface="Nimbus Sans"/>
              </a:defRPr>
            </a:pPr>
            <a:r>
              <a:rPr sz="1950" b="1">
                <a:solidFill>
                  <a:srgbClr val="183C30"/>
                </a:solidFill>
                <a:latin typeface="Nimbus Sans"/>
                <a:ea typeface="Nimbus Sans"/>
                <a:cs typeface="Nimbus Sans"/>
              </a:rPr>
              <a:t>Next action</a:t>
            </a:r>
          </a:p>
        </p:txBody>
      </p:sp>
      <p:sp>
        <p:nvSpPr>
          <p:cNvPr id="11" name="text-104">
            <a:extLst xmlns:a="http://schemas.openxmlformats.org/drawingml/2006/main">
              <a:ext uri="{FF2B5EF4-FFF2-40B4-BE49-F238E27FC236}">
                <a16:creationId xmlns:a16="http://schemas.microsoft.com/office/drawing/2014/main" id="{77054BEE-AA2B-4EDB-BFF8-CCE68C7C7A69}"/>
              </a:ext>
            </a:extLst>
          </p:cNvPr>
          <p:cNvSpPr>
            <a:spLocks xmlns:a="http://schemas.openxmlformats.org/drawingml/2006/main" noGrp="1"/>
          </p:cNvSpPr>
          <p:nvPr/>
        </p:nvSpPr>
        <p:spPr>
          <a:xfrm xmlns:a="http://schemas.openxmlformats.org/drawingml/2006/main">
            <a:off x="3533775" y="2819400"/>
            <a:ext cx="8048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24382F"/>
                </a:solidFill>
                <a:latin typeface="Nimbus Sans"/>
                <a:ea typeface="Nimbus Sans"/>
                <a:cs typeface="Nimbus Sans"/>
              </a:defRPr>
            </a:pPr>
            <a:r>
              <a:rPr sz="1800" b="0">
                <a:solidFill>
                  <a:srgbClr val="24382F"/>
                </a:solidFill>
                <a:latin typeface="Nimbus Sans"/>
                <a:ea typeface="Nimbus Sans"/>
                <a:cs typeface="Nimbus Sans"/>
              </a:rPr>
              <a:t>Complete the required administrative and clinical routing checks.</a:t>
            </a:r>
          </a:p>
        </p:txBody>
      </p:sp>
      <p:sp>
        <p:nvSpPr>
          <p:cNvPr id="12" name="text-105">
            <a:extLst xmlns:a="http://schemas.openxmlformats.org/drawingml/2006/main">
              <a:ext uri="{FF2B5EF4-FFF2-40B4-BE49-F238E27FC236}">
                <a16:creationId xmlns:a16="http://schemas.microsoft.com/office/drawing/2014/main" id="{8948F072-5987-4809-9348-4D28D8A0C0EC}"/>
              </a:ext>
            </a:extLst>
          </p:cNvPr>
          <p:cNvSpPr>
            <a:spLocks xmlns:a="http://schemas.openxmlformats.org/drawingml/2006/main" noGrp="1"/>
          </p:cNvSpPr>
          <p:nvPr/>
        </p:nvSpPr>
        <p:spPr>
          <a:xfrm xmlns:a="http://schemas.openxmlformats.org/drawingml/2006/main">
            <a:off x="628650" y="3571875"/>
            <a:ext cx="2667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83C30"/>
                </a:solidFill>
                <a:latin typeface="Nimbus Sans"/>
                <a:ea typeface="Nimbus Sans"/>
                <a:cs typeface="Nimbus Sans"/>
              </a:defRPr>
            </a:pPr>
            <a:r>
              <a:rPr sz="1950" b="1">
                <a:solidFill>
                  <a:srgbClr val="183C30"/>
                </a:solidFill>
                <a:latin typeface="Nimbus Sans"/>
                <a:ea typeface="Nimbus Sans"/>
                <a:cs typeface="Nimbus Sans"/>
              </a:rPr>
              <a:t>Handoff</a:t>
            </a:r>
          </a:p>
        </p:txBody>
      </p:sp>
      <p:sp>
        <p:nvSpPr>
          <p:cNvPr id="13" name="text-106">
            <a:extLst xmlns:a="http://schemas.openxmlformats.org/drawingml/2006/main">
              <a:ext uri="{FF2B5EF4-FFF2-40B4-BE49-F238E27FC236}">
                <a16:creationId xmlns:a16="http://schemas.microsoft.com/office/drawing/2014/main" id="{0601787F-2689-4309-9092-90E46B86F2AB}"/>
              </a:ext>
            </a:extLst>
          </p:cNvPr>
          <p:cNvSpPr>
            <a:spLocks xmlns:a="http://schemas.openxmlformats.org/drawingml/2006/main" noGrp="1"/>
          </p:cNvSpPr>
          <p:nvPr/>
        </p:nvSpPr>
        <p:spPr>
          <a:xfrm xmlns:a="http://schemas.openxmlformats.org/drawingml/2006/main">
            <a:off x="3533775" y="3571875"/>
            <a:ext cx="8048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24382F"/>
                </a:solidFill>
                <a:latin typeface="Nimbus Sans"/>
                <a:ea typeface="Nimbus Sans"/>
                <a:cs typeface="Nimbus Sans"/>
              </a:defRPr>
            </a:pPr>
            <a:r>
              <a:rPr sz="1800" b="0">
                <a:solidFill>
                  <a:srgbClr val="24382F"/>
                </a:solidFill>
                <a:latin typeface="Nimbus Sans"/>
                <a:ea typeface="Nimbus Sans"/>
                <a:cs typeface="Nimbus Sans"/>
              </a:rPr>
              <a:t>The scheduling team accepts ownership of the next action.</a:t>
            </a:r>
          </a:p>
        </p:txBody>
      </p:sp>
      <p:sp>
        <p:nvSpPr>
          <p:cNvPr id="14" name="text-107">
            <a:extLst xmlns:a="http://schemas.openxmlformats.org/drawingml/2006/main">
              <a:ext uri="{FF2B5EF4-FFF2-40B4-BE49-F238E27FC236}">
                <a16:creationId xmlns:a16="http://schemas.microsoft.com/office/drawing/2014/main" id="{7B8259C8-D1A9-4E0E-9C49-ACD8237C38E6}"/>
              </a:ext>
            </a:extLst>
          </p:cNvPr>
          <p:cNvSpPr>
            <a:spLocks xmlns:a="http://schemas.openxmlformats.org/drawingml/2006/main" noGrp="1"/>
          </p:cNvSpPr>
          <p:nvPr/>
        </p:nvSpPr>
        <p:spPr>
          <a:xfrm xmlns:a="http://schemas.openxmlformats.org/drawingml/2006/main">
            <a:off x="628650" y="4324350"/>
            <a:ext cx="2667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83C30"/>
                </a:solidFill>
                <a:latin typeface="Nimbus Sans"/>
                <a:ea typeface="Nimbus Sans"/>
                <a:cs typeface="Nimbus Sans"/>
              </a:defRPr>
            </a:pPr>
            <a:r>
              <a:rPr sz="1950" b="1">
                <a:solidFill>
                  <a:srgbClr val="183C30"/>
                </a:solidFill>
                <a:latin typeface="Nimbus Sans"/>
                <a:ea typeface="Nimbus Sans"/>
                <a:cs typeface="Nimbus Sans"/>
              </a:rPr>
              <a:t>Measures</a:t>
            </a:r>
          </a:p>
        </p:txBody>
      </p:sp>
      <p:sp>
        <p:nvSpPr>
          <p:cNvPr id="15" name="text-108">
            <a:extLst xmlns:a="http://schemas.openxmlformats.org/drawingml/2006/main">
              <a:ext uri="{FF2B5EF4-FFF2-40B4-BE49-F238E27FC236}">
                <a16:creationId xmlns:a16="http://schemas.microsoft.com/office/drawing/2014/main" id="{BCFBEF26-018B-4D5E-B7F9-37F28F7DE603}"/>
              </a:ext>
            </a:extLst>
          </p:cNvPr>
          <p:cNvSpPr>
            <a:spLocks xmlns:a="http://schemas.openxmlformats.org/drawingml/2006/main" noGrp="1"/>
          </p:cNvSpPr>
          <p:nvPr/>
        </p:nvSpPr>
        <p:spPr>
          <a:xfrm xmlns:a="http://schemas.openxmlformats.org/drawingml/2006/main">
            <a:off x="3533775" y="4324350"/>
            <a:ext cx="8048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24382F"/>
                </a:solidFill>
                <a:latin typeface="Nimbus Sans"/>
                <a:ea typeface="Nimbus Sans"/>
                <a:cs typeface="Nimbus Sans"/>
              </a:defRPr>
            </a:pPr>
            <a:r>
              <a:rPr sz="1800" b="0">
                <a:solidFill>
                  <a:srgbClr val="24382F"/>
                </a:solidFill>
                <a:latin typeface="Nimbus Sans"/>
                <a:ea typeface="Nimbus Sans"/>
                <a:cs typeface="Nimbus Sans"/>
              </a:rPr>
              <a:t>Readiness cycle time and handoff acceptance.</a:t>
            </a:r>
          </a:p>
        </p:txBody>
      </p:sp>
      <p:sp>
        <p:nvSpPr>
          <p:cNvPr id="16" name="jump-6-109">
            <a:extLst xmlns:a="http://schemas.openxmlformats.org/drawingml/2006/main">
              <a:ext uri="{FF2B5EF4-FFF2-40B4-BE49-F238E27FC236}">
                <a16:creationId xmlns:a16="http://schemas.microsoft.com/office/drawing/2014/main" id="{E7B2BE4B-D05A-401F-A50B-456F2245DC60}"/>
              </a:ext>
            </a:extLst>
            <ns6:hlinkClick xmlns:ns6="http://schemas.openxmlformats.org/drawingml/2006/main" xmlns:ns7="http://schemas.openxmlformats.org/officeDocument/2006/relationships" ns7:id="rIdNav31" action="ppaction://hlinksldjump"/>
          </p:cNvPr>
          <p:cNvSpPr>
            <a:spLocks xmlns:a="http://schemas.openxmlformats.org/drawingml/2006/main" noGrp="1"/>
          </p:cNvSpPr>
          <p:nvPr/>
        </p:nvSpPr>
        <p:spPr>
          <a:xfrm xmlns:a="http://schemas.openxmlformats.org/drawingml/2006/main">
            <a:off x="628650" y="5505450"/>
            <a:ext cx="3048000" cy="457200"/>
          </a:xfrm>
          <a:prstGeom xmlns:a="http://schemas.openxmlformats.org/drawingml/2006/main" prst="rect">
            <a:avLst/>
          </a:prstGeom>
          <a:solidFill xmlns:a="http://schemas.openxmlformats.org/drawingml/2006/main">
            <a:srgbClr val="183C30"/>
          </a:solidFill>
          <a:ln xmlns:a="http://schemas.openxmlformats.org/drawingml/2006/main" w="0">
            <a:noFill/>
          </a:ln>
        </p:spPr>
        <p:txBody>
          <a:bodyPr xmlns:a="http://schemas.openxmlformats.org/drawingml/2006/main" lIns="95250" tIns="47625" rIns="95250" bIns="47625" anchor="ctr">
            <a:noAutofit/>
          </a:bodyPr>
          <a:lstStyle xmlns:a="http://schemas.openxmlformats.org/drawingml/2006/main"/>
          <a:p xmlns:a="http://schemas.openxmlformats.org/drawingml/2006/main">
            <a:pPr algn="ctr">
              <a:defRPr sz="1575">
                <a:solidFill>
                  <a:srgbClr val="FFFFFF"/>
                </a:solidFill>
                <a:latin typeface="Nimbus Sans"/>
                <a:ea typeface="Nimbus Sans"/>
                <a:cs typeface="Nimbus Sans"/>
              </a:defRPr>
            </a:pPr>
            <a:r>
              <a:rPr sz="1575">
                <a:solidFill>
                  <a:srgbClr val="FFFFFF"/>
                </a:solidFill>
                <a:latin typeface="Nimbus Sans"/>
                <a:ea typeface="Nimbus Sans"/>
                <a:cs typeface="Nimbus Sans"/>
              </a:rPr>
              <a:t>Return to the decision</a:t>
            </a:r>
          </a:p>
        </p:txBody>
      </p:sp>
      <p:sp>
        <p:nvSpPr>
          <p:cNvPr id="17" name="jump-8-110">
            <a:extLst xmlns:a="http://schemas.openxmlformats.org/drawingml/2006/main">
              <a:ext uri="{FF2B5EF4-FFF2-40B4-BE49-F238E27FC236}">
                <a16:creationId xmlns:a16="http://schemas.microsoft.com/office/drawing/2014/main" id="{EF0C177B-8D52-4E18-AAAF-B6DCA07D031F}"/>
              </a:ext>
            </a:extLst>
            <ns8:hlinkClick xmlns:ns8="http://schemas.openxmlformats.org/drawingml/2006/main" xmlns:ns9="http://schemas.openxmlformats.org/officeDocument/2006/relationships" ns9:id="rIdNav32" action="ppaction://hlinksldjump"/>
          </p:cNvPr>
          <p:cNvSpPr>
            <a:spLocks xmlns:a="http://schemas.openxmlformats.org/drawingml/2006/main" noGrp="1"/>
          </p:cNvSpPr>
          <p:nvPr/>
        </p:nvSpPr>
        <p:spPr>
          <a:xfrm xmlns:a="http://schemas.openxmlformats.org/drawingml/2006/main">
            <a:off x="3962400" y="5505450"/>
            <a:ext cx="6667500" cy="457200"/>
          </a:xfrm>
          <a:prstGeom xmlns:a="http://schemas.openxmlformats.org/drawingml/2006/main" prst="rect">
            <a:avLst/>
          </a:prstGeom>
          <a:solidFill xmlns:a="http://schemas.openxmlformats.org/drawingml/2006/main">
            <a:srgbClr val="183C30"/>
          </a:solidFill>
          <a:ln xmlns:a="http://schemas.openxmlformats.org/drawingml/2006/main" w="0">
            <a:noFill/>
          </a:ln>
        </p:spPr>
        <p:txBody>
          <a:bodyPr xmlns:a="http://schemas.openxmlformats.org/drawingml/2006/main" lIns="95250" tIns="47625" rIns="95250" bIns="47625" anchor="ctr">
            <a:noAutofit/>
          </a:bodyPr>
          <a:lstStyle xmlns:a="http://schemas.openxmlformats.org/drawingml/2006/main"/>
          <a:p xmlns:a="http://schemas.openxmlformats.org/drawingml/2006/main">
            <a:pPr algn="ctr">
              <a:defRPr sz="1575">
                <a:solidFill>
                  <a:srgbClr val="FFFFFF"/>
                </a:solidFill>
                <a:latin typeface="Nimbus Sans"/>
                <a:ea typeface="Nimbus Sans"/>
                <a:cs typeface="Nimbus Sans"/>
              </a:defRPr>
            </a:pPr>
            <a:r>
              <a:rPr sz="1575">
                <a:solidFill>
                  <a:srgbClr val="FFFFFF"/>
                </a:solidFill>
                <a:latin typeface="Nimbus Sans"/>
                <a:ea typeface="Nimbus Sans"/>
                <a:cs typeface="Nimbus Sans"/>
              </a:rPr>
              <a:t>Compare the missing-information pathway</a:t>
            </a:r>
          </a:p>
        </p:txBody>
      </p:sp>
    </p:spTree>
    <p:extLst>
      <p:ext uri="{BB962C8B-B14F-4D97-AF65-F5344CB8AC3E}">
        <p14:creationId xmlns:p14="http://schemas.microsoft.com/office/powerpoint/2010/main" val="1378566911"/>
      </p:ext>
    </p:extLst>
  </p:cSld>
</p:sld>
</file>

<file path=ppt/slides/slide8.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8" name="text-111">
            <a:extLst xmlns:a="http://schemas.openxmlformats.org/drawingml/2006/main">
              <a:ext uri="{FF2B5EF4-FFF2-40B4-BE49-F238E27FC236}">
                <a16:creationId xmlns:a16="http://schemas.microsoft.com/office/drawing/2014/main" id="{B179390E-6705-4ED0-8D55-2AE9C3465580}"/>
              </a:ext>
            </a:extLst>
          </p:cNvPr>
          <p:cNvSpPr>
            <a:spLocks xmlns:a="http://schemas.openxmlformats.org/drawingml/2006/main" noGrp="1"/>
          </p:cNvSpPr>
          <p:nvPr/>
        </p:nvSpPr>
        <p:spPr>
          <a:xfrm xmlns:a="http://schemas.openxmlformats.org/drawingml/2006/main">
            <a:off x="609600" y="552450"/>
            <a:ext cx="10972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450" b="1">
                <a:solidFill>
                  <a:srgbClr val="24382F"/>
                </a:solidFill>
                <a:latin typeface="Nimbus Sans"/>
                <a:ea typeface="Nimbus Sans"/>
                <a:cs typeface="Nimbus Sans"/>
              </a:defRPr>
            </a:pPr>
            <a:r>
              <a:rPr sz="3450" b="1">
                <a:solidFill>
                  <a:srgbClr val="24382F"/>
                </a:solidFill>
                <a:latin typeface="Nimbus Sans"/>
                <a:ea typeface="Nimbus Sans"/>
                <a:cs typeface="Nimbus Sans"/>
              </a:rPr>
              <a:t>Missing-information pathway</a:t>
            </a:r>
          </a:p>
        </p:txBody>
      </p:sp>
      <p:sp>
        <p:nvSpPr>
          <p:cNvPr id="2" name="text-112">
            <a:extLst xmlns:a="http://schemas.openxmlformats.org/drawingml/2006/main">
              <a:ext uri="{FF2B5EF4-FFF2-40B4-BE49-F238E27FC236}">
                <a16:creationId xmlns:a16="http://schemas.microsoft.com/office/drawing/2014/main" id="{676B713C-7C79-474E-84CA-CC98FC2998F8}"/>
              </a:ext>
            </a:extLst>
          </p:cNvPr>
          <p:cNvSpPr>
            <a:spLocks xmlns:a="http://schemas.openxmlformats.org/drawingml/2006/main" noGrp="1"/>
          </p:cNvSpPr>
          <p:nvPr/>
        </p:nvSpPr>
        <p:spPr>
          <a:xfrm xmlns:a="http://schemas.openxmlformats.org/drawingml/2006/main">
            <a:off x="628650" y="1352550"/>
            <a:ext cx="10953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5D6C64"/>
                </a:solidFill>
                <a:latin typeface="Nimbus Sans"/>
                <a:ea typeface="Nimbus Sans"/>
                <a:cs typeface="Nimbus Sans"/>
              </a:defRPr>
            </a:pPr>
            <a:r>
              <a:rPr sz="1875" b="0">
                <a:solidFill>
                  <a:srgbClr val="5D6C64"/>
                </a:solidFill>
                <a:latin typeface="Nimbus Sans"/>
                <a:ea typeface="Nimbus Sans"/>
                <a:cs typeface="Nimbus Sans"/>
              </a:rPr>
              <a:t>Illustrative exception result</a:t>
            </a:r>
          </a:p>
        </p:txBody>
      </p:sp>
      <p:sp>
        <p:nvSpPr>
          <p:cNvPr id="3" name="text-113">
            <a:extLst xmlns:a="http://schemas.openxmlformats.org/drawingml/2006/main">
              <a:ext uri="{FF2B5EF4-FFF2-40B4-BE49-F238E27FC236}">
                <a16:creationId xmlns:a16="http://schemas.microsoft.com/office/drawing/2014/main" id="{3B30A0AE-24C3-4519-99A9-0EF03B7C3F73}"/>
              </a:ext>
            </a:extLst>
          </p:cNvPr>
          <p:cNvSpPr>
            <a:spLocks xmlns:a="http://schemas.openxmlformats.org/drawingml/2006/main" noGrp="1"/>
          </p:cNvSpPr>
          <p:nvPr/>
        </p:nvSpPr>
        <p:spPr>
          <a:xfrm xmlns:a="http://schemas.openxmlformats.org/drawingml/2006/main">
            <a:off x="609600" y="6315075"/>
            <a:ext cx="247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1">
                <a:solidFill>
                  <a:srgbClr val="5D6C64"/>
                </a:solidFill>
                <a:latin typeface="Nimbus Sans"/>
                <a:ea typeface="Nimbus Sans"/>
                <a:cs typeface="Nimbus Sans"/>
              </a:defRPr>
            </a:pPr>
            <a:r>
              <a:rPr sz="1275" b="1">
                <a:solidFill>
                  <a:srgbClr val="5D6C64"/>
                </a:solidFill>
                <a:latin typeface="Nimbus Sans"/>
                <a:ea typeface="Nimbus Sans"/>
                <a:cs typeface="Nimbus Sans"/>
              </a:rPr>
              <a:t>StreamLine Health</a:t>
            </a:r>
          </a:p>
        </p:txBody>
      </p:sp>
      <p:sp>
        <p:nvSpPr>
          <p:cNvPr id="4" name="text-114">
            <a:extLst xmlns:a="http://schemas.openxmlformats.org/drawingml/2006/main">
              <a:ext uri="{FF2B5EF4-FFF2-40B4-BE49-F238E27FC236}">
                <a16:creationId xmlns:a16="http://schemas.microsoft.com/office/drawing/2014/main" id="{635A24FA-594A-4E1F-8754-DE0D3ABE46CC}"/>
              </a:ext>
            </a:extLst>
          </p:cNvPr>
          <p:cNvSpPr>
            <a:spLocks xmlns:a="http://schemas.openxmlformats.org/drawingml/2006/main" noGrp="1"/>
          </p:cNvSpPr>
          <p:nvPr/>
        </p:nvSpPr>
        <p:spPr>
          <a:xfrm xmlns:a="http://schemas.openxmlformats.org/drawingml/2006/main">
            <a:off x="5524500" y="6315075"/>
            <a:ext cx="1143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0">
                <a:solidFill>
                  <a:srgbClr val="5D6C64"/>
                </a:solidFill>
                <a:latin typeface="Nimbus Sans"/>
                <a:ea typeface="Nimbus Sans"/>
                <a:cs typeface="Nimbus Sans"/>
              </a:defRPr>
            </a:pPr>
            <a:r>
              <a:rPr sz="1275" b="0">
                <a:solidFill>
                  <a:srgbClr val="5D6C64"/>
                </a:solidFill>
                <a:latin typeface="Nimbus Sans"/>
                <a:ea typeface="Nimbus Sans"/>
                <a:cs typeface="Nimbus Sans"/>
              </a:rPr>
              <a:t>08 / 16</a:t>
            </a:r>
          </a:p>
        </p:txBody>
      </p:sp>
      <p:sp>
        <p:nvSpPr>
          <p:cNvPr id="5" name="jump-2-115">
            <a:extLst xmlns:a="http://schemas.openxmlformats.org/drawingml/2006/main">
              <a:ext uri="{FF2B5EF4-FFF2-40B4-BE49-F238E27FC236}">
                <a16:creationId xmlns:a16="http://schemas.microsoft.com/office/drawing/2014/main" id="{10E934EF-3D2A-4C56-A16F-438ED9E8DE0C}"/>
              </a:ext>
            </a:extLst>
            <ns0:hlinkClick xmlns:ns0="http://schemas.openxmlformats.org/drawingml/2006/main" xmlns:ns1="http://schemas.openxmlformats.org/officeDocument/2006/relationships" ns1:id="rIdNav33" action="ppaction://hlinksldjump"/>
          </p:cNvPr>
          <p:cNvSpPr>
            <a:spLocks xmlns:a="http://schemas.openxmlformats.org/drawingml/2006/main" noGrp="1"/>
          </p:cNvSpPr>
          <p:nvPr/>
        </p:nvSpPr>
        <p:spPr>
          <a:xfrm xmlns:a="http://schemas.openxmlformats.org/drawingml/2006/main">
            <a:off x="8658225" y="6286500"/>
            <a:ext cx="857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Agenda</a:t>
            </a:r>
          </a:p>
        </p:txBody>
      </p:sp>
      <p:sp>
        <p:nvSpPr>
          <p:cNvPr id="6" name="jump-7-116">
            <a:extLst xmlns:a="http://schemas.openxmlformats.org/drawingml/2006/main">
              <a:ext uri="{FF2B5EF4-FFF2-40B4-BE49-F238E27FC236}">
                <a16:creationId xmlns:a16="http://schemas.microsoft.com/office/drawing/2014/main" id="{3979C614-1DFC-4B8A-BDC1-9CC73CF52C74}"/>
              </a:ext>
            </a:extLst>
            <ns2:hlinkClick xmlns:ns2="http://schemas.openxmlformats.org/drawingml/2006/main" xmlns:ns3="http://schemas.openxmlformats.org/officeDocument/2006/relationships" ns3:id="rIdNav34" action="ppaction://hlinksldjump"/>
          </p:cNvPr>
          <p:cNvSpPr>
            <a:spLocks xmlns:a="http://schemas.openxmlformats.org/drawingml/2006/main" noGrp="1"/>
          </p:cNvSpPr>
          <p:nvPr/>
        </p:nvSpPr>
        <p:spPr>
          <a:xfrm xmlns:a="http://schemas.openxmlformats.org/drawingml/2006/main">
            <a:off x="9620250" y="6286500"/>
            <a:ext cx="933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Previous</a:t>
            </a:r>
          </a:p>
        </p:txBody>
      </p:sp>
      <p:sp>
        <p:nvSpPr>
          <p:cNvPr id="7" name="jump-9-117">
            <a:extLst xmlns:a="http://schemas.openxmlformats.org/drawingml/2006/main">
              <a:ext uri="{FF2B5EF4-FFF2-40B4-BE49-F238E27FC236}">
                <a16:creationId xmlns:a16="http://schemas.microsoft.com/office/drawing/2014/main" id="{CDC96D96-DC04-4CB3-BCFA-00D60961D878}"/>
              </a:ext>
            </a:extLst>
            <ns4:hlinkClick xmlns:ns4="http://schemas.openxmlformats.org/drawingml/2006/main" xmlns:ns5="http://schemas.openxmlformats.org/officeDocument/2006/relationships" ns5:id="rIdNav35" action="ppaction://hlinksldjump"/>
          </p:cNvPr>
          <p:cNvSpPr>
            <a:spLocks xmlns:a="http://schemas.openxmlformats.org/drawingml/2006/main" noGrp="1"/>
          </p:cNvSpPr>
          <p:nvPr/>
        </p:nvSpPr>
        <p:spPr>
          <a:xfrm xmlns:a="http://schemas.openxmlformats.org/drawingml/2006/main">
            <a:off x="10839450" y="6286500"/>
            <a:ext cx="666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Next</a:t>
            </a:r>
          </a:p>
        </p:txBody>
      </p:sp>
      <p:sp>
        <p:nvSpPr>
          <p:cNvPr id="8" name="text-118">
            <a:extLst xmlns:a="http://schemas.openxmlformats.org/drawingml/2006/main">
              <a:ext uri="{FF2B5EF4-FFF2-40B4-BE49-F238E27FC236}">
                <a16:creationId xmlns:a16="http://schemas.microsoft.com/office/drawing/2014/main" id="{BEBDD49A-B46F-47E9-8966-202F3EA1D703}"/>
              </a:ext>
            </a:extLst>
          </p:cNvPr>
          <p:cNvSpPr>
            <a:spLocks xmlns:a="http://schemas.openxmlformats.org/drawingml/2006/main" noGrp="1"/>
          </p:cNvSpPr>
          <p:nvPr/>
        </p:nvSpPr>
        <p:spPr>
          <a:xfrm xmlns:a="http://schemas.openxmlformats.org/drawingml/2006/main">
            <a:off x="628650" y="2066925"/>
            <a:ext cx="2667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83C30"/>
                </a:solidFill>
                <a:latin typeface="Nimbus Sans"/>
                <a:ea typeface="Nimbus Sans"/>
                <a:cs typeface="Nimbus Sans"/>
              </a:defRPr>
            </a:pPr>
            <a:r>
              <a:rPr sz="1950" b="1">
                <a:solidFill>
                  <a:srgbClr val="183C30"/>
                </a:solidFill>
                <a:latin typeface="Nimbus Sans"/>
                <a:ea typeface="Nimbus Sans"/>
                <a:cs typeface="Nimbus Sans"/>
              </a:rPr>
              <a:t>Responsible role</a:t>
            </a:r>
          </a:p>
        </p:txBody>
      </p:sp>
      <p:sp>
        <p:nvSpPr>
          <p:cNvPr id="9" name="text-119">
            <a:extLst xmlns:a="http://schemas.openxmlformats.org/drawingml/2006/main">
              <a:ext uri="{FF2B5EF4-FFF2-40B4-BE49-F238E27FC236}">
                <a16:creationId xmlns:a16="http://schemas.microsoft.com/office/drawing/2014/main" id="{91C34E80-F9B2-4398-AB05-416F8C72A639}"/>
              </a:ext>
            </a:extLst>
          </p:cNvPr>
          <p:cNvSpPr>
            <a:spLocks xmlns:a="http://schemas.openxmlformats.org/drawingml/2006/main" noGrp="1"/>
          </p:cNvSpPr>
          <p:nvPr/>
        </p:nvSpPr>
        <p:spPr>
          <a:xfrm xmlns:a="http://schemas.openxmlformats.org/drawingml/2006/main">
            <a:off x="3533775" y="2066925"/>
            <a:ext cx="8048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24382F"/>
                </a:solidFill>
                <a:latin typeface="Nimbus Sans"/>
                <a:ea typeface="Nimbus Sans"/>
                <a:cs typeface="Nimbus Sans"/>
              </a:defRPr>
            </a:pPr>
            <a:r>
              <a:rPr sz="1800" b="0">
                <a:solidFill>
                  <a:srgbClr val="24382F"/>
                </a:solidFill>
                <a:latin typeface="Nimbus Sans"/>
                <a:ea typeface="Nimbus Sans"/>
                <a:cs typeface="Nimbus Sans"/>
              </a:rPr>
              <a:t>Referral coordination team</a:t>
            </a:r>
          </a:p>
        </p:txBody>
      </p:sp>
      <p:sp>
        <p:nvSpPr>
          <p:cNvPr id="10" name="text-120">
            <a:extLst xmlns:a="http://schemas.openxmlformats.org/drawingml/2006/main">
              <a:ext uri="{FF2B5EF4-FFF2-40B4-BE49-F238E27FC236}">
                <a16:creationId xmlns:a16="http://schemas.microsoft.com/office/drawing/2014/main" id="{98206DF6-D642-4C83-8E21-284E6EB46A2A}"/>
              </a:ext>
            </a:extLst>
          </p:cNvPr>
          <p:cNvSpPr>
            <a:spLocks xmlns:a="http://schemas.openxmlformats.org/drawingml/2006/main" noGrp="1"/>
          </p:cNvSpPr>
          <p:nvPr/>
        </p:nvSpPr>
        <p:spPr>
          <a:xfrm xmlns:a="http://schemas.openxmlformats.org/drawingml/2006/main">
            <a:off x="628650" y="2819400"/>
            <a:ext cx="2667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83C30"/>
                </a:solidFill>
                <a:latin typeface="Nimbus Sans"/>
                <a:ea typeface="Nimbus Sans"/>
                <a:cs typeface="Nimbus Sans"/>
              </a:defRPr>
            </a:pPr>
            <a:r>
              <a:rPr sz="1950" b="1">
                <a:solidFill>
                  <a:srgbClr val="183C30"/>
                </a:solidFill>
                <a:latin typeface="Nimbus Sans"/>
                <a:ea typeface="Nimbus Sans"/>
                <a:cs typeface="Nimbus Sans"/>
              </a:rPr>
              <a:t>Next action</a:t>
            </a:r>
          </a:p>
        </p:txBody>
      </p:sp>
      <p:sp>
        <p:nvSpPr>
          <p:cNvPr id="11" name="text-121">
            <a:extLst xmlns:a="http://schemas.openxmlformats.org/drawingml/2006/main">
              <a:ext uri="{FF2B5EF4-FFF2-40B4-BE49-F238E27FC236}">
                <a16:creationId xmlns:a16="http://schemas.microsoft.com/office/drawing/2014/main" id="{28795D12-6F17-42EA-A393-D246D643BF03}"/>
              </a:ext>
            </a:extLst>
          </p:cNvPr>
          <p:cNvSpPr>
            <a:spLocks xmlns:a="http://schemas.openxmlformats.org/drawingml/2006/main" noGrp="1"/>
          </p:cNvSpPr>
          <p:nvPr/>
        </p:nvSpPr>
        <p:spPr>
          <a:xfrm xmlns:a="http://schemas.openxmlformats.org/drawingml/2006/main">
            <a:off x="3533775" y="2819400"/>
            <a:ext cx="8048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24382F"/>
                </a:solidFill>
                <a:latin typeface="Nimbus Sans"/>
                <a:ea typeface="Nimbus Sans"/>
                <a:cs typeface="Nimbus Sans"/>
              </a:defRPr>
            </a:pPr>
            <a:r>
              <a:rPr sz="1800" b="0">
                <a:solidFill>
                  <a:srgbClr val="24382F"/>
                </a:solidFill>
                <a:latin typeface="Nimbus Sans"/>
                <a:ea typeface="Nimbus Sans"/>
                <a:cs typeface="Nimbus Sans"/>
              </a:rPr>
              <a:t>Identify missing items and assign a follow-up owner.</a:t>
            </a:r>
          </a:p>
        </p:txBody>
      </p:sp>
      <p:sp>
        <p:nvSpPr>
          <p:cNvPr id="12" name="text-122">
            <a:extLst xmlns:a="http://schemas.openxmlformats.org/drawingml/2006/main">
              <a:ext uri="{FF2B5EF4-FFF2-40B4-BE49-F238E27FC236}">
                <a16:creationId xmlns:a16="http://schemas.microsoft.com/office/drawing/2014/main" id="{1B876ED6-1B88-41BE-ACC4-AF0534628E3E}"/>
              </a:ext>
            </a:extLst>
          </p:cNvPr>
          <p:cNvSpPr>
            <a:spLocks xmlns:a="http://schemas.openxmlformats.org/drawingml/2006/main" noGrp="1"/>
          </p:cNvSpPr>
          <p:nvPr/>
        </p:nvSpPr>
        <p:spPr>
          <a:xfrm xmlns:a="http://schemas.openxmlformats.org/drawingml/2006/main">
            <a:off x="628650" y="3571875"/>
            <a:ext cx="2667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83C30"/>
                </a:solidFill>
                <a:latin typeface="Nimbus Sans"/>
                <a:ea typeface="Nimbus Sans"/>
                <a:cs typeface="Nimbus Sans"/>
              </a:defRPr>
            </a:pPr>
            <a:r>
              <a:rPr sz="1950" b="1">
                <a:solidFill>
                  <a:srgbClr val="183C30"/>
                </a:solidFill>
                <a:latin typeface="Nimbus Sans"/>
                <a:ea typeface="Nimbus Sans"/>
                <a:cs typeface="Nimbus Sans"/>
              </a:rPr>
              <a:t>Exception control</a:t>
            </a:r>
          </a:p>
        </p:txBody>
      </p:sp>
      <p:sp>
        <p:nvSpPr>
          <p:cNvPr id="13" name="text-123">
            <a:extLst xmlns:a="http://schemas.openxmlformats.org/drawingml/2006/main">
              <a:ext uri="{FF2B5EF4-FFF2-40B4-BE49-F238E27FC236}">
                <a16:creationId xmlns:a16="http://schemas.microsoft.com/office/drawing/2014/main" id="{6EE733F0-3922-414B-86B1-3FAD4BB00E84}"/>
              </a:ext>
            </a:extLst>
          </p:cNvPr>
          <p:cNvSpPr>
            <a:spLocks xmlns:a="http://schemas.openxmlformats.org/drawingml/2006/main" noGrp="1"/>
          </p:cNvSpPr>
          <p:nvPr/>
        </p:nvSpPr>
        <p:spPr>
          <a:xfrm xmlns:a="http://schemas.openxmlformats.org/drawingml/2006/main">
            <a:off x="3533775" y="3571875"/>
            <a:ext cx="8048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24382F"/>
                </a:solidFill>
                <a:latin typeface="Nimbus Sans"/>
                <a:ea typeface="Nimbus Sans"/>
                <a:cs typeface="Nimbus Sans"/>
              </a:defRPr>
            </a:pPr>
            <a:r>
              <a:rPr sz="1800" b="0">
                <a:solidFill>
                  <a:srgbClr val="24382F"/>
                </a:solidFill>
                <a:latin typeface="Nimbus Sans"/>
                <a:ea typeface="Nimbus Sans"/>
                <a:cs typeface="Nimbus Sans"/>
              </a:rPr>
              <a:t>Record a due date and keep unresolved work visible.</a:t>
            </a:r>
          </a:p>
        </p:txBody>
      </p:sp>
      <p:sp>
        <p:nvSpPr>
          <p:cNvPr id="14" name="text-124">
            <a:extLst xmlns:a="http://schemas.openxmlformats.org/drawingml/2006/main">
              <a:ext uri="{FF2B5EF4-FFF2-40B4-BE49-F238E27FC236}">
                <a16:creationId xmlns:a16="http://schemas.microsoft.com/office/drawing/2014/main" id="{B7A084AE-27C1-4A92-B15C-25CDE2E3100A}"/>
              </a:ext>
            </a:extLst>
          </p:cNvPr>
          <p:cNvSpPr>
            <a:spLocks xmlns:a="http://schemas.openxmlformats.org/drawingml/2006/main" noGrp="1"/>
          </p:cNvSpPr>
          <p:nvPr/>
        </p:nvSpPr>
        <p:spPr>
          <a:xfrm xmlns:a="http://schemas.openxmlformats.org/drawingml/2006/main">
            <a:off x="628650" y="4324350"/>
            <a:ext cx="2667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83C30"/>
                </a:solidFill>
                <a:latin typeface="Nimbus Sans"/>
                <a:ea typeface="Nimbus Sans"/>
                <a:cs typeface="Nimbus Sans"/>
              </a:defRPr>
            </a:pPr>
            <a:r>
              <a:rPr sz="1950" b="1">
                <a:solidFill>
                  <a:srgbClr val="183C30"/>
                </a:solidFill>
                <a:latin typeface="Nimbus Sans"/>
                <a:ea typeface="Nimbus Sans"/>
                <a:cs typeface="Nimbus Sans"/>
              </a:rPr>
              <a:t>Measures</a:t>
            </a:r>
          </a:p>
        </p:txBody>
      </p:sp>
      <p:sp>
        <p:nvSpPr>
          <p:cNvPr id="15" name="text-125">
            <a:extLst xmlns:a="http://schemas.openxmlformats.org/drawingml/2006/main">
              <a:ext uri="{FF2B5EF4-FFF2-40B4-BE49-F238E27FC236}">
                <a16:creationId xmlns:a16="http://schemas.microsoft.com/office/drawing/2014/main" id="{1D2A6E58-7E97-4E28-A4FB-81185FD78304}"/>
              </a:ext>
            </a:extLst>
          </p:cNvPr>
          <p:cNvSpPr>
            <a:spLocks xmlns:a="http://schemas.openxmlformats.org/drawingml/2006/main" noGrp="1"/>
          </p:cNvSpPr>
          <p:nvPr/>
        </p:nvSpPr>
        <p:spPr>
          <a:xfrm xmlns:a="http://schemas.openxmlformats.org/drawingml/2006/main">
            <a:off x="3533775" y="4324350"/>
            <a:ext cx="8048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00" b="0">
                <a:solidFill>
                  <a:srgbClr val="24382F"/>
                </a:solidFill>
                <a:latin typeface="Nimbus Sans"/>
                <a:ea typeface="Nimbus Sans"/>
                <a:cs typeface="Nimbus Sans"/>
              </a:defRPr>
            </a:pPr>
            <a:r>
              <a:rPr sz="1800" b="0">
                <a:solidFill>
                  <a:srgbClr val="24382F"/>
                </a:solidFill>
                <a:latin typeface="Nimbus Sans"/>
                <a:ea typeface="Nimbus Sans"/>
                <a:cs typeface="Nimbus Sans"/>
              </a:rPr>
              <a:t>Clarification delay, repeated contacts, and queue age.</a:t>
            </a:r>
          </a:p>
        </p:txBody>
      </p:sp>
      <p:sp>
        <p:nvSpPr>
          <p:cNvPr id="16" name="jump-6-126">
            <a:extLst xmlns:a="http://schemas.openxmlformats.org/drawingml/2006/main">
              <a:ext uri="{FF2B5EF4-FFF2-40B4-BE49-F238E27FC236}">
                <a16:creationId xmlns:a16="http://schemas.microsoft.com/office/drawing/2014/main" id="{65AA20C0-3217-42BE-ACCB-570D945DCA2E}"/>
              </a:ext>
            </a:extLst>
            <ns6:hlinkClick xmlns:ns6="http://schemas.openxmlformats.org/drawingml/2006/main" xmlns:ns7="http://schemas.openxmlformats.org/officeDocument/2006/relationships" ns7:id="rIdNav36" action="ppaction://hlinksldjump"/>
          </p:cNvPr>
          <p:cNvSpPr>
            <a:spLocks xmlns:a="http://schemas.openxmlformats.org/drawingml/2006/main" noGrp="1"/>
          </p:cNvSpPr>
          <p:nvPr/>
        </p:nvSpPr>
        <p:spPr>
          <a:xfrm xmlns:a="http://schemas.openxmlformats.org/drawingml/2006/main">
            <a:off x="628650" y="5505450"/>
            <a:ext cx="3048000" cy="457200"/>
          </a:xfrm>
          <a:prstGeom xmlns:a="http://schemas.openxmlformats.org/drawingml/2006/main" prst="rect">
            <a:avLst/>
          </a:prstGeom>
          <a:solidFill xmlns:a="http://schemas.openxmlformats.org/drawingml/2006/main">
            <a:srgbClr val="183C30"/>
          </a:solidFill>
          <a:ln xmlns:a="http://schemas.openxmlformats.org/drawingml/2006/main" w="0">
            <a:noFill/>
          </a:ln>
        </p:spPr>
        <p:txBody>
          <a:bodyPr xmlns:a="http://schemas.openxmlformats.org/drawingml/2006/main" lIns="95250" tIns="47625" rIns="95250" bIns="47625" anchor="ctr">
            <a:noAutofit/>
          </a:bodyPr>
          <a:lstStyle xmlns:a="http://schemas.openxmlformats.org/drawingml/2006/main"/>
          <a:p xmlns:a="http://schemas.openxmlformats.org/drawingml/2006/main">
            <a:pPr algn="ctr">
              <a:defRPr sz="1575">
                <a:solidFill>
                  <a:srgbClr val="FFFFFF"/>
                </a:solidFill>
                <a:latin typeface="Nimbus Sans"/>
                <a:ea typeface="Nimbus Sans"/>
                <a:cs typeface="Nimbus Sans"/>
              </a:defRPr>
            </a:pPr>
            <a:r>
              <a:rPr sz="1575">
                <a:solidFill>
                  <a:srgbClr val="FFFFFF"/>
                </a:solidFill>
                <a:latin typeface="Nimbus Sans"/>
                <a:ea typeface="Nimbus Sans"/>
                <a:cs typeface="Nimbus Sans"/>
              </a:rPr>
              <a:t>Return to the decision</a:t>
            </a:r>
          </a:p>
        </p:txBody>
      </p:sp>
      <p:sp>
        <p:nvSpPr>
          <p:cNvPr id="17" name="jump-7-127">
            <a:extLst xmlns:a="http://schemas.openxmlformats.org/drawingml/2006/main">
              <a:ext uri="{FF2B5EF4-FFF2-40B4-BE49-F238E27FC236}">
                <a16:creationId xmlns:a16="http://schemas.microsoft.com/office/drawing/2014/main" id="{D581FDC4-786C-4680-9E30-898BE349DCDB}"/>
              </a:ext>
            </a:extLst>
            <ns8:hlinkClick xmlns:ns8="http://schemas.openxmlformats.org/drawingml/2006/main" xmlns:ns9="http://schemas.openxmlformats.org/officeDocument/2006/relationships" ns9:id="rIdNav37" action="ppaction://hlinksldjump"/>
          </p:cNvPr>
          <p:cNvSpPr>
            <a:spLocks xmlns:a="http://schemas.openxmlformats.org/drawingml/2006/main" noGrp="1"/>
          </p:cNvSpPr>
          <p:nvPr/>
        </p:nvSpPr>
        <p:spPr>
          <a:xfrm xmlns:a="http://schemas.openxmlformats.org/drawingml/2006/main">
            <a:off x="3962400" y="5505450"/>
            <a:ext cx="6667500" cy="457200"/>
          </a:xfrm>
          <a:prstGeom xmlns:a="http://schemas.openxmlformats.org/drawingml/2006/main" prst="rect">
            <a:avLst/>
          </a:prstGeom>
          <a:solidFill xmlns:a="http://schemas.openxmlformats.org/drawingml/2006/main">
            <a:srgbClr val="183C30"/>
          </a:solidFill>
          <a:ln xmlns:a="http://schemas.openxmlformats.org/drawingml/2006/main" w="0">
            <a:noFill/>
          </a:ln>
        </p:spPr>
        <p:txBody>
          <a:bodyPr xmlns:a="http://schemas.openxmlformats.org/drawingml/2006/main" lIns="95250" tIns="47625" rIns="95250" bIns="47625" anchor="ctr">
            <a:noAutofit/>
          </a:bodyPr>
          <a:lstStyle xmlns:a="http://schemas.openxmlformats.org/drawingml/2006/main"/>
          <a:p xmlns:a="http://schemas.openxmlformats.org/drawingml/2006/main">
            <a:pPr algn="ctr">
              <a:defRPr sz="1575">
                <a:solidFill>
                  <a:srgbClr val="FFFFFF"/>
                </a:solidFill>
                <a:latin typeface="Nimbus Sans"/>
                <a:ea typeface="Nimbus Sans"/>
                <a:cs typeface="Nimbus Sans"/>
              </a:defRPr>
            </a:pPr>
            <a:r>
              <a:rPr sz="1575">
                <a:solidFill>
                  <a:srgbClr val="FFFFFF"/>
                </a:solidFill>
                <a:latin typeface="Nimbus Sans"/>
                <a:ea typeface="Nimbus Sans"/>
                <a:cs typeface="Nimbus Sans"/>
              </a:rPr>
              <a:t>Compare the complete-referral pathway</a:t>
            </a:r>
          </a:p>
        </p:txBody>
      </p:sp>
    </p:spTree>
    <p:extLst>
      <p:ext uri="{BB962C8B-B14F-4D97-AF65-F5344CB8AC3E}">
        <p14:creationId xmlns:p14="http://schemas.microsoft.com/office/powerpoint/2010/main" val="1210319323"/>
      </p:ext>
    </p:extLst>
  </p:cSld>
</p:sld>
</file>

<file path=ppt/slides/slide9.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21" name="text-128">
            <a:extLst xmlns:a="http://schemas.openxmlformats.org/drawingml/2006/main">
              <a:ext uri="{FF2B5EF4-FFF2-40B4-BE49-F238E27FC236}">
                <a16:creationId xmlns:a16="http://schemas.microsoft.com/office/drawing/2014/main" id="{702BDA2A-9206-4B0D-A6E5-D960A92F290D}"/>
              </a:ext>
            </a:extLst>
          </p:cNvPr>
          <p:cNvSpPr>
            <a:spLocks xmlns:a="http://schemas.openxmlformats.org/drawingml/2006/main" noGrp="1"/>
          </p:cNvSpPr>
          <p:nvPr/>
        </p:nvSpPr>
        <p:spPr>
          <a:xfrm xmlns:a="http://schemas.openxmlformats.org/drawingml/2006/main">
            <a:off x="609600" y="552450"/>
            <a:ext cx="10972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450" b="1">
                <a:solidFill>
                  <a:srgbClr val="24382F"/>
                </a:solidFill>
                <a:latin typeface="Nimbus Sans"/>
                <a:ea typeface="Nimbus Sans"/>
                <a:cs typeface="Nimbus Sans"/>
              </a:defRPr>
            </a:pPr>
            <a:r>
              <a:rPr sz="3450" b="1">
                <a:solidFill>
                  <a:srgbClr val="24382F"/>
                </a:solidFill>
                <a:latin typeface="Nimbus Sans"/>
                <a:ea typeface="Nimbus Sans"/>
                <a:cs typeface="Nimbus Sans"/>
              </a:rPr>
              <a:t>Capacity scenario explorer</a:t>
            </a:r>
          </a:p>
        </p:txBody>
      </p:sp>
      <p:sp>
        <p:nvSpPr>
          <p:cNvPr id="2" name="text-129">
            <a:extLst xmlns:a="http://schemas.openxmlformats.org/drawingml/2006/main">
              <a:ext uri="{FF2B5EF4-FFF2-40B4-BE49-F238E27FC236}">
                <a16:creationId xmlns:a16="http://schemas.microsoft.com/office/drawing/2014/main" id="{5F2011F6-1BE6-4E5D-B4FE-23EDF7A8AC67}"/>
              </a:ext>
            </a:extLst>
          </p:cNvPr>
          <p:cNvSpPr>
            <a:spLocks xmlns:a="http://schemas.openxmlformats.org/drawingml/2006/main" noGrp="1"/>
          </p:cNvSpPr>
          <p:nvPr/>
        </p:nvSpPr>
        <p:spPr>
          <a:xfrm xmlns:a="http://schemas.openxmlformats.org/drawingml/2006/main">
            <a:off x="628650" y="1352550"/>
            <a:ext cx="10953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5D6C64"/>
                </a:solidFill>
                <a:latin typeface="Nimbus Sans"/>
                <a:ea typeface="Nimbus Sans"/>
                <a:cs typeface="Nimbus Sans"/>
              </a:defRPr>
            </a:pPr>
            <a:r>
              <a:rPr sz="1875" b="0">
                <a:solidFill>
                  <a:srgbClr val="5D6C64"/>
                </a:solidFill>
                <a:latin typeface="Nimbus Sans"/>
                <a:ea typeface="Nimbus Sans"/>
                <a:cs typeface="Nimbus Sans"/>
              </a:rPr>
              <a:t>Illustrative arithmetic for one service resource</a:t>
            </a:r>
          </a:p>
        </p:txBody>
      </p:sp>
      <p:sp>
        <p:nvSpPr>
          <p:cNvPr id="3" name="text-130">
            <a:extLst xmlns:a="http://schemas.openxmlformats.org/drawingml/2006/main">
              <a:ext uri="{FF2B5EF4-FFF2-40B4-BE49-F238E27FC236}">
                <a16:creationId xmlns:a16="http://schemas.microsoft.com/office/drawing/2014/main" id="{BBB56EAB-69D7-4C04-BA4C-89FDE433D377}"/>
              </a:ext>
            </a:extLst>
          </p:cNvPr>
          <p:cNvSpPr>
            <a:spLocks xmlns:a="http://schemas.openxmlformats.org/drawingml/2006/main" noGrp="1"/>
          </p:cNvSpPr>
          <p:nvPr/>
        </p:nvSpPr>
        <p:spPr>
          <a:xfrm xmlns:a="http://schemas.openxmlformats.org/drawingml/2006/main">
            <a:off x="609600" y="6315075"/>
            <a:ext cx="247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1">
                <a:solidFill>
                  <a:srgbClr val="5D6C64"/>
                </a:solidFill>
                <a:latin typeface="Nimbus Sans"/>
                <a:ea typeface="Nimbus Sans"/>
                <a:cs typeface="Nimbus Sans"/>
              </a:defRPr>
            </a:pPr>
            <a:r>
              <a:rPr sz="1275" b="1">
                <a:solidFill>
                  <a:srgbClr val="5D6C64"/>
                </a:solidFill>
                <a:latin typeface="Nimbus Sans"/>
                <a:ea typeface="Nimbus Sans"/>
                <a:cs typeface="Nimbus Sans"/>
              </a:rPr>
              <a:t>StreamLine Health</a:t>
            </a:r>
          </a:p>
        </p:txBody>
      </p:sp>
      <p:sp>
        <p:nvSpPr>
          <p:cNvPr id="4" name="text-131">
            <a:extLst xmlns:a="http://schemas.openxmlformats.org/drawingml/2006/main">
              <a:ext uri="{FF2B5EF4-FFF2-40B4-BE49-F238E27FC236}">
                <a16:creationId xmlns:a16="http://schemas.microsoft.com/office/drawing/2014/main" id="{2197F9D8-9B36-4B0F-9913-3B75050E3487}"/>
              </a:ext>
            </a:extLst>
          </p:cNvPr>
          <p:cNvSpPr>
            <a:spLocks xmlns:a="http://schemas.openxmlformats.org/drawingml/2006/main" noGrp="1"/>
          </p:cNvSpPr>
          <p:nvPr/>
        </p:nvSpPr>
        <p:spPr>
          <a:xfrm xmlns:a="http://schemas.openxmlformats.org/drawingml/2006/main">
            <a:off x="5524500" y="6315075"/>
            <a:ext cx="1143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0">
                <a:solidFill>
                  <a:srgbClr val="5D6C64"/>
                </a:solidFill>
                <a:latin typeface="Nimbus Sans"/>
                <a:ea typeface="Nimbus Sans"/>
                <a:cs typeface="Nimbus Sans"/>
              </a:defRPr>
            </a:pPr>
            <a:r>
              <a:rPr sz="1275" b="0">
                <a:solidFill>
                  <a:srgbClr val="5D6C64"/>
                </a:solidFill>
                <a:latin typeface="Nimbus Sans"/>
                <a:ea typeface="Nimbus Sans"/>
                <a:cs typeface="Nimbus Sans"/>
              </a:rPr>
              <a:t>09 / 16</a:t>
            </a:r>
          </a:p>
        </p:txBody>
      </p:sp>
      <p:sp>
        <p:nvSpPr>
          <p:cNvPr id="5" name="jump-2-132">
            <a:extLst xmlns:a="http://schemas.openxmlformats.org/drawingml/2006/main">
              <a:ext uri="{FF2B5EF4-FFF2-40B4-BE49-F238E27FC236}">
                <a16:creationId xmlns:a16="http://schemas.microsoft.com/office/drawing/2014/main" id="{675929F0-5B54-4A9E-85A0-33157D66D678}"/>
              </a:ext>
            </a:extLst>
            <ns0:hlinkClick xmlns:ns0="http://schemas.openxmlformats.org/drawingml/2006/main" xmlns:ns1="http://schemas.openxmlformats.org/officeDocument/2006/relationships" ns1:id="rIdNav38" action="ppaction://hlinksldjump"/>
          </p:cNvPr>
          <p:cNvSpPr>
            <a:spLocks xmlns:a="http://schemas.openxmlformats.org/drawingml/2006/main" noGrp="1"/>
          </p:cNvSpPr>
          <p:nvPr/>
        </p:nvSpPr>
        <p:spPr>
          <a:xfrm xmlns:a="http://schemas.openxmlformats.org/drawingml/2006/main">
            <a:off x="8658225" y="6286500"/>
            <a:ext cx="857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Agenda</a:t>
            </a:r>
          </a:p>
        </p:txBody>
      </p:sp>
      <p:sp>
        <p:nvSpPr>
          <p:cNvPr id="6" name="jump-8-133">
            <a:extLst xmlns:a="http://schemas.openxmlformats.org/drawingml/2006/main">
              <a:ext uri="{FF2B5EF4-FFF2-40B4-BE49-F238E27FC236}">
                <a16:creationId xmlns:a16="http://schemas.microsoft.com/office/drawing/2014/main" id="{BDF35171-79FE-4CB7-AA41-3C286F38BD19}"/>
              </a:ext>
            </a:extLst>
            <ns2:hlinkClick xmlns:ns2="http://schemas.openxmlformats.org/drawingml/2006/main" xmlns:ns3="http://schemas.openxmlformats.org/officeDocument/2006/relationships" ns3:id="rIdNav39" action="ppaction://hlinksldjump"/>
          </p:cNvPr>
          <p:cNvSpPr>
            <a:spLocks xmlns:a="http://schemas.openxmlformats.org/drawingml/2006/main" noGrp="1"/>
          </p:cNvSpPr>
          <p:nvPr/>
        </p:nvSpPr>
        <p:spPr>
          <a:xfrm xmlns:a="http://schemas.openxmlformats.org/drawingml/2006/main">
            <a:off x="9620250" y="6286500"/>
            <a:ext cx="933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Previous</a:t>
            </a:r>
          </a:p>
        </p:txBody>
      </p:sp>
      <p:sp>
        <p:nvSpPr>
          <p:cNvPr id="7" name="jump-10-134">
            <a:extLst xmlns:a="http://schemas.openxmlformats.org/drawingml/2006/main">
              <a:ext uri="{FF2B5EF4-FFF2-40B4-BE49-F238E27FC236}">
                <a16:creationId xmlns:a16="http://schemas.microsoft.com/office/drawing/2014/main" id="{C70B1A0A-BA62-4D37-BE0E-048B7412F812}"/>
              </a:ext>
            </a:extLst>
            <ns4:hlinkClick xmlns:ns4="http://schemas.openxmlformats.org/drawingml/2006/main" xmlns:ns5="http://schemas.openxmlformats.org/officeDocument/2006/relationships" ns5:id="rIdNav40" action="ppaction://hlinksldjump"/>
          </p:cNvPr>
          <p:cNvSpPr>
            <a:spLocks xmlns:a="http://schemas.openxmlformats.org/drawingml/2006/main" noGrp="1"/>
          </p:cNvSpPr>
          <p:nvPr/>
        </p:nvSpPr>
        <p:spPr>
          <a:xfrm xmlns:a="http://schemas.openxmlformats.org/drawingml/2006/main">
            <a:off x="10839450" y="6286500"/>
            <a:ext cx="666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Next</a:t>
            </a:r>
          </a:p>
        </p:txBody>
      </p:sp>
      <p:sp>
        <p:nvSpPr>
          <p:cNvPr id="8" name="text-135">
            <a:extLst xmlns:a="http://schemas.openxmlformats.org/drawingml/2006/main">
              <a:ext uri="{FF2B5EF4-FFF2-40B4-BE49-F238E27FC236}">
                <a16:creationId xmlns:a16="http://schemas.microsoft.com/office/drawing/2014/main" id="{400ED4CE-5346-488A-A7FF-75826208BA37}"/>
              </a:ext>
            </a:extLst>
          </p:cNvPr>
          <p:cNvSpPr>
            <a:spLocks xmlns:a="http://schemas.openxmlformats.org/drawingml/2006/main" noGrp="1"/>
          </p:cNvSpPr>
          <p:nvPr/>
        </p:nvSpPr>
        <p:spPr>
          <a:xfrm xmlns:a="http://schemas.openxmlformats.org/drawingml/2006/main">
            <a:off x="657225" y="2209800"/>
            <a:ext cx="5381625"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6900" b="1">
                <a:solidFill>
                  <a:srgbClr val="183C30"/>
                </a:solidFill>
                <a:latin typeface="Nimbus Sans"/>
                <a:ea typeface="Nimbus Sans"/>
                <a:cs typeface="Nimbus Sans"/>
              </a:defRPr>
            </a:pPr>
            <a:r>
              <a:rPr sz="6900" b="1">
                <a:solidFill>
                  <a:srgbClr val="183C30"/>
                </a:solidFill>
                <a:latin typeface="Nimbus Sans"/>
                <a:ea typeface="Nimbus Sans"/>
                <a:cs typeface="Nimbus Sans"/>
              </a:rPr>
              <a:t>12.24</a:t>
            </a:r>
          </a:p>
        </p:txBody>
      </p:sp>
      <p:sp>
        <p:nvSpPr>
          <p:cNvPr id="9" name="text-136">
            <a:extLst xmlns:a="http://schemas.openxmlformats.org/drawingml/2006/main">
              <a:ext uri="{FF2B5EF4-FFF2-40B4-BE49-F238E27FC236}">
                <a16:creationId xmlns:a16="http://schemas.microsoft.com/office/drawing/2014/main" id="{790C8DA7-A2DB-4EDA-8625-FDD2B52C6D45}"/>
              </a:ext>
            </a:extLst>
          </p:cNvPr>
          <p:cNvSpPr>
            <a:spLocks xmlns:a="http://schemas.openxmlformats.org/drawingml/2006/main" noGrp="1"/>
          </p:cNvSpPr>
          <p:nvPr/>
        </p:nvSpPr>
        <p:spPr>
          <a:xfrm xmlns:a="http://schemas.openxmlformats.org/drawingml/2006/main">
            <a:off x="704850" y="3486150"/>
            <a:ext cx="6000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025" b="0">
                <a:solidFill>
                  <a:srgbClr val="24382F"/>
                </a:solidFill>
                <a:latin typeface="Nimbus Sans"/>
                <a:ea typeface="Nimbus Sans"/>
                <a:cs typeface="Nimbus Sans"/>
              </a:defRPr>
            </a:pPr>
            <a:r>
              <a:rPr sz="2025" b="0">
                <a:solidFill>
                  <a:srgbClr val="24382F"/>
                </a:solidFill>
                <a:latin typeface="Nimbus Sans"/>
                <a:ea typeface="Nimbus Sans"/>
                <a:cs typeface="Nimbus Sans"/>
              </a:rPr>
              <a:t>expected completed visits per day</a:t>
            </a:r>
          </a:p>
        </p:txBody>
      </p:sp>
      <p:sp>
        <p:nvSpPr>
          <p:cNvPr id="10" name="text-137">
            <a:extLst xmlns:a="http://schemas.openxmlformats.org/drawingml/2006/main">
              <a:ext uri="{FF2B5EF4-FFF2-40B4-BE49-F238E27FC236}">
                <a16:creationId xmlns:a16="http://schemas.microsoft.com/office/drawing/2014/main" id="{9D9F1CC0-F054-4392-B80A-E2591F0B4890}"/>
              </a:ext>
            </a:extLst>
          </p:cNvPr>
          <p:cNvSpPr>
            <a:spLocks xmlns:a="http://schemas.openxmlformats.org/drawingml/2006/main" noGrp="1"/>
          </p:cNvSpPr>
          <p:nvPr/>
        </p:nvSpPr>
        <p:spPr>
          <a:xfrm xmlns:a="http://schemas.openxmlformats.org/drawingml/2006/main">
            <a:off x="704850" y="4000500"/>
            <a:ext cx="5715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5D6C64"/>
                </a:solidFill>
                <a:latin typeface="Nimbus Sans"/>
                <a:ea typeface="Nimbus Sans"/>
                <a:cs typeface="Nimbus Sans"/>
              </a:defRPr>
            </a:pPr>
            <a:r>
              <a:rPr sz="1875" b="0">
                <a:solidFill>
                  <a:srgbClr val="5D6C64"/>
                </a:solidFill>
                <a:latin typeface="Nimbus Sans"/>
                <a:ea typeface="Nimbus Sans"/>
                <a:cs typeface="Nimbus Sans"/>
              </a:rPr>
              <a:t>16 whole slots per day</a:t>
            </a:r>
          </a:p>
        </p:txBody>
      </p:sp>
      <p:sp>
        <p:nvSpPr>
          <p:cNvPr id="11" name="text-138">
            <a:extLst xmlns:a="http://schemas.openxmlformats.org/drawingml/2006/main">
              <a:ext uri="{FF2B5EF4-FFF2-40B4-BE49-F238E27FC236}">
                <a16:creationId xmlns:a16="http://schemas.microsoft.com/office/drawing/2014/main" id="{6DEBB645-E7F6-47C7-8A20-B67079CF1D03}"/>
              </a:ext>
            </a:extLst>
          </p:cNvPr>
          <p:cNvSpPr>
            <a:spLocks xmlns:a="http://schemas.openxmlformats.org/drawingml/2006/main" noGrp="1"/>
          </p:cNvSpPr>
          <p:nvPr/>
        </p:nvSpPr>
        <p:spPr>
          <a:xfrm xmlns:a="http://schemas.openxmlformats.org/drawingml/2006/main">
            <a:off x="7239000" y="2076450"/>
            <a:ext cx="42862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575" b="0">
                <a:solidFill>
                  <a:srgbClr val="5D6C64"/>
                </a:solidFill>
                <a:latin typeface="Nimbus Sans"/>
                <a:ea typeface="Nimbus Sans"/>
                <a:cs typeface="Nimbus Sans"/>
              </a:defRPr>
            </a:pPr>
            <a:r>
              <a:rPr sz="1575" b="0">
                <a:solidFill>
                  <a:srgbClr val="5D6C64"/>
                </a:solidFill>
                <a:latin typeface="Nimbus Sans"/>
                <a:ea typeface="Nimbus Sans"/>
                <a:cs typeface="Nimbus Sans"/>
              </a:rPr>
              <a:t>Staffed hours per day</a:t>
            </a:r>
          </a:p>
        </p:txBody>
      </p:sp>
      <p:sp>
        <p:nvSpPr>
          <p:cNvPr id="12" name="text-139">
            <a:extLst xmlns:a="http://schemas.openxmlformats.org/drawingml/2006/main">
              <a:ext uri="{FF2B5EF4-FFF2-40B4-BE49-F238E27FC236}">
                <a16:creationId xmlns:a16="http://schemas.microsoft.com/office/drawing/2014/main" id="{EE1D5BA1-8AF9-428F-B096-0D6381C8EF4C}"/>
              </a:ext>
            </a:extLst>
          </p:cNvPr>
          <p:cNvSpPr>
            <a:spLocks xmlns:a="http://schemas.openxmlformats.org/drawingml/2006/main" noGrp="1"/>
          </p:cNvSpPr>
          <p:nvPr/>
        </p:nvSpPr>
        <p:spPr>
          <a:xfrm xmlns:a="http://schemas.openxmlformats.org/drawingml/2006/main">
            <a:off x="7239000" y="2457450"/>
            <a:ext cx="4286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1">
                <a:solidFill>
                  <a:srgbClr val="183C30"/>
                </a:solidFill>
                <a:latin typeface="Nimbus Sans"/>
                <a:ea typeface="Nimbus Sans"/>
                <a:cs typeface="Nimbus Sans"/>
              </a:defRPr>
            </a:pPr>
            <a:r>
              <a:rPr sz="2100" b="1">
                <a:solidFill>
                  <a:srgbClr val="183C30"/>
                </a:solidFill>
                <a:latin typeface="Nimbus Sans"/>
                <a:ea typeface="Nimbus Sans"/>
                <a:cs typeface="Nimbus Sans"/>
              </a:rPr>
              <a:t>8.0</a:t>
            </a:r>
          </a:p>
        </p:txBody>
      </p:sp>
      <p:sp>
        <p:nvSpPr>
          <p:cNvPr id="13" name="text-140">
            <a:extLst xmlns:a="http://schemas.openxmlformats.org/drawingml/2006/main">
              <a:ext uri="{FF2B5EF4-FFF2-40B4-BE49-F238E27FC236}">
                <a16:creationId xmlns:a16="http://schemas.microsoft.com/office/drawing/2014/main" id="{173F6AEA-09B0-4F26-A25D-7868F2952FE7}"/>
              </a:ext>
            </a:extLst>
          </p:cNvPr>
          <p:cNvSpPr>
            <a:spLocks xmlns:a="http://schemas.openxmlformats.org/drawingml/2006/main" noGrp="1"/>
          </p:cNvSpPr>
          <p:nvPr/>
        </p:nvSpPr>
        <p:spPr>
          <a:xfrm xmlns:a="http://schemas.openxmlformats.org/drawingml/2006/main">
            <a:off x="7239000" y="2943225"/>
            <a:ext cx="42862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575" b="0">
                <a:solidFill>
                  <a:srgbClr val="5D6C64"/>
                </a:solidFill>
                <a:latin typeface="Nimbus Sans"/>
                <a:ea typeface="Nimbus Sans"/>
                <a:cs typeface="Nimbus Sans"/>
              </a:defRPr>
            </a:pPr>
            <a:r>
              <a:rPr sz="1575" b="0">
                <a:solidFill>
                  <a:srgbClr val="5D6C64"/>
                </a:solidFill>
                <a:latin typeface="Nimbus Sans"/>
                <a:ea typeface="Nimbus Sans"/>
                <a:cs typeface="Nimbus Sans"/>
              </a:rPr>
              <a:t>Service cycle including required buffers</a:t>
            </a:r>
          </a:p>
        </p:txBody>
      </p:sp>
      <p:sp>
        <p:nvSpPr>
          <p:cNvPr id="14" name="text-141">
            <a:extLst xmlns:a="http://schemas.openxmlformats.org/drawingml/2006/main">
              <a:ext uri="{FF2B5EF4-FFF2-40B4-BE49-F238E27FC236}">
                <a16:creationId xmlns:a16="http://schemas.microsoft.com/office/drawing/2014/main" id="{EED7E516-0F27-47C9-AB3C-D8337CC24393}"/>
              </a:ext>
            </a:extLst>
          </p:cNvPr>
          <p:cNvSpPr>
            <a:spLocks xmlns:a="http://schemas.openxmlformats.org/drawingml/2006/main" noGrp="1"/>
          </p:cNvSpPr>
          <p:nvPr/>
        </p:nvSpPr>
        <p:spPr>
          <a:xfrm xmlns:a="http://schemas.openxmlformats.org/drawingml/2006/main">
            <a:off x="7239000" y="3324225"/>
            <a:ext cx="4286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1">
                <a:solidFill>
                  <a:srgbClr val="183C30"/>
                </a:solidFill>
                <a:latin typeface="Nimbus Sans"/>
                <a:ea typeface="Nimbus Sans"/>
                <a:cs typeface="Nimbus Sans"/>
              </a:defRPr>
            </a:pPr>
            <a:r>
              <a:rPr sz="2100" b="1">
                <a:solidFill>
                  <a:srgbClr val="183C30"/>
                </a:solidFill>
                <a:latin typeface="Nimbus Sans"/>
                <a:ea typeface="Nimbus Sans"/>
                <a:cs typeface="Nimbus Sans"/>
              </a:rPr>
              <a:t>30 minutes</a:t>
            </a:r>
          </a:p>
        </p:txBody>
      </p:sp>
      <p:sp>
        <p:nvSpPr>
          <p:cNvPr id="15" name="text-142">
            <a:extLst xmlns:a="http://schemas.openxmlformats.org/drawingml/2006/main">
              <a:ext uri="{FF2B5EF4-FFF2-40B4-BE49-F238E27FC236}">
                <a16:creationId xmlns:a16="http://schemas.microsoft.com/office/drawing/2014/main" id="{6F9A5C2D-8CC3-4E10-A1D8-542E3D98B963}"/>
              </a:ext>
            </a:extLst>
          </p:cNvPr>
          <p:cNvSpPr>
            <a:spLocks xmlns:a="http://schemas.openxmlformats.org/drawingml/2006/main" noGrp="1"/>
          </p:cNvSpPr>
          <p:nvPr/>
        </p:nvSpPr>
        <p:spPr>
          <a:xfrm xmlns:a="http://schemas.openxmlformats.org/drawingml/2006/main">
            <a:off x="7239000" y="3810000"/>
            <a:ext cx="42862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575" b="0">
                <a:solidFill>
                  <a:srgbClr val="5D6C64"/>
                </a:solidFill>
                <a:latin typeface="Nimbus Sans"/>
                <a:ea typeface="Nimbus Sans"/>
                <a:cs typeface="Nimbus Sans"/>
              </a:defRPr>
            </a:pPr>
            <a:r>
              <a:rPr sz="1575" b="0">
                <a:solidFill>
                  <a:srgbClr val="5D6C64"/>
                </a:solidFill>
                <a:latin typeface="Nimbus Sans"/>
                <a:ea typeface="Nimbus Sans"/>
                <a:cs typeface="Nimbus Sans"/>
              </a:rPr>
              <a:t>Share of slots booked</a:t>
            </a:r>
          </a:p>
        </p:txBody>
      </p:sp>
      <p:sp>
        <p:nvSpPr>
          <p:cNvPr id="16" name="text-143">
            <a:extLst xmlns:a="http://schemas.openxmlformats.org/drawingml/2006/main">
              <a:ext uri="{FF2B5EF4-FFF2-40B4-BE49-F238E27FC236}">
                <a16:creationId xmlns:a16="http://schemas.microsoft.com/office/drawing/2014/main" id="{1D388D12-4B2F-46BC-A258-6A1E208E338E}"/>
              </a:ext>
            </a:extLst>
          </p:cNvPr>
          <p:cNvSpPr>
            <a:spLocks xmlns:a="http://schemas.openxmlformats.org/drawingml/2006/main" noGrp="1"/>
          </p:cNvSpPr>
          <p:nvPr/>
        </p:nvSpPr>
        <p:spPr>
          <a:xfrm xmlns:a="http://schemas.openxmlformats.org/drawingml/2006/main">
            <a:off x="7239000" y="4191000"/>
            <a:ext cx="4286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1">
                <a:solidFill>
                  <a:srgbClr val="183C30"/>
                </a:solidFill>
                <a:latin typeface="Nimbus Sans"/>
                <a:ea typeface="Nimbus Sans"/>
                <a:cs typeface="Nimbus Sans"/>
              </a:defRPr>
            </a:pPr>
            <a:r>
              <a:rPr sz="2100" b="1">
                <a:solidFill>
                  <a:srgbClr val="183C30"/>
                </a:solidFill>
                <a:latin typeface="Nimbus Sans"/>
                <a:ea typeface="Nimbus Sans"/>
                <a:cs typeface="Nimbus Sans"/>
              </a:rPr>
              <a:t>85%</a:t>
            </a:r>
          </a:p>
        </p:txBody>
      </p:sp>
      <p:sp>
        <p:nvSpPr>
          <p:cNvPr id="17" name="text-144">
            <a:extLst xmlns:a="http://schemas.openxmlformats.org/drawingml/2006/main">
              <a:ext uri="{FF2B5EF4-FFF2-40B4-BE49-F238E27FC236}">
                <a16:creationId xmlns:a16="http://schemas.microsoft.com/office/drawing/2014/main" id="{F2FD1C5E-1BE1-4752-8634-6E656333C68F}"/>
              </a:ext>
            </a:extLst>
          </p:cNvPr>
          <p:cNvSpPr>
            <a:spLocks xmlns:a="http://schemas.openxmlformats.org/drawingml/2006/main" noGrp="1"/>
          </p:cNvSpPr>
          <p:nvPr/>
        </p:nvSpPr>
        <p:spPr>
          <a:xfrm xmlns:a="http://schemas.openxmlformats.org/drawingml/2006/main">
            <a:off x="7239000" y="4676775"/>
            <a:ext cx="42862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575" b="0">
                <a:solidFill>
                  <a:srgbClr val="5D6C64"/>
                </a:solidFill>
                <a:latin typeface="Nimbus Sans"/>
                <a:ea typeface="Nimbus Sans"/>
                <a:cs typeface="Nimbus Sans"/>
              </a:defRPr>
            </a:pPr>
            <a:r>
              <a:rPr sz="1575" b="0">
                <a:solidFill>
                  <a:srgbClr val="5D6C64"/>
                </a:solidFill>
                <a:latin typeface="Nimbus Sans"/>
                <a:ea typeface="Nimbus Sans"/>
                <a:cs typeface="Nimbus Sans"/>
              </a:rPr>
              <a:t>Attendance assumption</a:t>
            </a:r>
          </a:p>
        </p:txBody>
      </p:sp>
      <p:sp>
        <p:nvSpPr>
          <p:cNvPr id="18" name="text-145">
            <a:extLst xmlns:a="http://schemas.openxmlformats.org/drawingml/2006/main">
              <a:ext uri="{FF2B5EF4-FFF2-40B4-BE49-F238E27FC236}">
                <a16:creationId xmlns:a16="http://schemas.microsoft.com/office/drawing/2014/main" id="{51C6B75E-9B1B-4BFD-A2E8-79B67A0DE58A}"/>
              </a:ext>
            </a:extLst>
          </p:cNvPr>
          <p:cNvSpPr>
            <a:spLocks xmlns:a="http://schemas.openxmlformats.org/drawingml/2006/main" noGrp="1"/>
          </p:cNvSpPr>
          <p:nvPr/>
        </p:nvSpPr>
        <p:spPr>
          <a:xfrm xmlns:a="http://schemas.openxmlformats.org/drawingml/2006/main">
            <a:off x="7239000" y="5057775"/>
            <a:ext cx="4286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1">
                <a:solidFill>
                  <a:srgbClr val="183C30"/>
                </a:solidFill>
                <a:latin typeface="Nimbus Sans"/>
                <a:ea typeface="Nimbus Sans"/>
                <a:cs typeface="Nimbus Sans"/>
              </a:defRPr>
            </a:pPr>
            <a:r>
              <a:rPr sz="2100" b="1">
                <a:solidFill>
                  <a:srgbClr val="183C30"/>
                </a:solidFill>
                <a:latin typeface="Nimbus Sans"/>
                <a:ea typeface="Nimbus Sans"/>
                <a:cs typeface="Nimbus Sans"/>
              </a:rPr>
              <a:t>90%</a:t>
            </a:r>
          </a:p>
        </p:txBody>
      </p:sp>
      <p:sp>
        <p:nvSpPr>
          <p:cNvPr id="19" name="jump-10-146">
            <a:extLst xmlns:a="http://schemas.openxmlformats.org/drawingml/2006/main">
              <a:ext uri="{FF2B5EF4-FFF2-40B4-BE49-F238E27FC236}">
                <a16:creationId xmlns:a16="http://schemas.microsoft.com/office/drawing/2014/main" id="{10C6C32D-0E4C-4E51-8616-DEC3BDF85745}"/>
              </a:ext>
            </a:extLst>
            <ns6:hlinkClick xmlns:ns6="http://schemas.openxmlformats.org/drawingml/2006/main" xmlns:ns7="http://schemas.openxmlformats.org/officeDocument/2006/relationships" ns7:id="rIdNav41" action="ppaction://hlinksldjump"/>
          </p:cNvPr>
          <p:cNvSpPr>
            <a:spLocks xmlns:a="http://schemas.openxmlformats.org/drawingml/2006/main" noGrp="1"/>
          </p:cNvSpPr>
          <p:nvPr/>
        </p:nvSpPr>
        <p:spPr>
          <a:xfrm xmlns:a="http://schemas.openxmlformats.org/drawingml/2006/main">
            <a:off x="695325" y="5133975"/>
            <a:ext cx="3143250" cy="457200"/>
          </a:xfrm>
          <a:prstGeom xmlns:a="http://schemas.openxmlformats.org/drawingml/2006/main" prst="rect">
            <a:avLst/>
          </a:prstGeom>
          <a:solidFill xmlns:a="http://schemas.openxmlformats.org/drawingml/2006/main">
            <a:srgbClr val="183C30"/>
          </a:solidFill>
          <a:ln xmlns:a="http://schemas.openxmlformats.org/drawingml/2006/main" w="0">
            <a:noFill/>
          </a:ln>
        </p:spPr>
        <p:txBody>
          <a:bodyPr xmlns:a="http://schemas.openxmlformats.org/drawingml/2006/main" lIns="95250" tIns="47625" rIns="95250" bIns="47625" anchor="ctr">
            <a:noAutofit/>
          </a:bodyPr>
          <a:lstStyle xmlns:a="http://schemas.openxmlformats.org/drawingml/2006/main"/>
          <a:p xmlns:a="http://schemas.openxmlformats.org/drawingml/2006/main">
            <a:pPr algn="ctr">
              <a:defRPr sz="1575">
                <a:solidFill>
                  <a:srgbClr val="FFFFFF"/>
                </a:solidFill>
                <a:latin typeface="Nimbus Sans"/>
                <a:ea typeface="Nimbus Sans"/>
                <a:cs typeface="Nimbus Sans"/>
              </a:defRPr>
            </a:pPr>
            <a:r>
              <a:rPr sz="1575">
                <a:solidFill>
                  <a:srgbClr val="FFFFFF"/>
                </a:solidFill>
                <a:latin typeface="Nimbus Sans"/>
                <a:ea typeface="Nimbus Sans"/>
                <a:cs typeface="Nimbus Sans"/>
              </a:rPr>
              <a:t>Compare a scenario</a:t>
            </a:r>
          </a:p>
        </p:txBody>
      </p:sp>
      <p:sp>
        <p:nvSpPr>
          <p:cNvPr id="20" name="text-147">
            <a:extLst xmlns:a="http://schemas.openxmlformats.org/drawingml/2006/main">
              <a:ext uri="{FF2B5EF4-FFF2-40B4-BE49-F238E27FC236}">
                <a16:creationId xmlns:a16="http://schemas.microsoft.com/office/drawing/2014/main" id="{B61F1C19-B04E-4403-B8C6-723D30347273}"/>
              </a:ext>
            </a:extLst>
          </p:cNvPr>
          <p:cNvSpPr>
            <a:spLocks xmlns:a="http://schemas.openxmlformats.org/drawingml/2006/main" noGrp="1"/>
          </p:cNvSpPr>
          <p:nvPr/>
        </p:nvSpPr>
        <p:spPr>
          <a:xfrm xmlns:a="http://schemas.openxmlformats.org/drawingml/2006/main">
            <a:off x="695325" y="5715000"/>
            <a:ext cx="762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425" b="0">
                <a:solidFill>
                  <a:srgbClr val="5D6C64"/>
                </a:solidFill>
                <a:latin typeface="Nimbus Sans"/>
                <a:ea typeface="Nimbus Sans"/>
                <a:cs typeface="Nimbus Sans"/>
              </a:defRPr>
            </a:pPr>
            <a:r>
              <a:rPr sz="1425" b="0">
                <a:solidFill>
                  <a:srgbClr val="5D6C64"/>
                </a:solidFill>
                <a:latin typeface="Nimbus Sans"/>
                <a:ea typeface="Nimbus Sans"/>
                <a:cs typeface="Nimbus Sans"/>
              </a:rPr>
              <a:t>Live controls are available in the browser deck.</a:t>
            </a:r>
          </a:p>
        </p:txBody>
      </p:sp>
    </p:spTree>
    <p:extLst>
      <p:ext uri="{BB962C8B-B14F-4D97-AF65-F5344CB8AC3E}">
        <p14:creationId xmlns:p14="http://schemas.microsoft.com/office/powerpoint/2010/main" val="2068441025"/>
      </p:ext>
    </p:extLst>
  </p:cSld>
</p:sld>
</file>

<file path=ppt/slides/slide10.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0" name="text-148">
            <a:extLst xmlns:a="http://schemas.openxmlformats.org/drawingml/2006/main">
              <a:ext uri="{FF2B5EF4-FFF2-40B4-BE49-F238E27FC236}">
                <a16:creationId xmlns:a16="http://schemas.microsoft.com/office/drawing/2014/main" id="{39CB55B6-7FD9-4C45-8578-0511071BAE33}"/>
              </a:ext>
            </a:extLst>
          </p:cNvPr>
          <p:cNvSpPr>
            <a:spLocks xmlns:a="http://schemas.openxmlformats.org/drawingml/2006/main" noGrp="1"/>
          </p:cNvSpPr>
          <p:nvPr/>
        </p:nvSpPr>
        <p:spPr>
          <a:xfrm xmlns:a="http://schemas.openxmlformats.org/drawingml/2006/main">
            <a:off x="609600" y="552450"/>
            <a:ext cx="10972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450" b="1">
                <a:solidFill>
                  <a:srgbClr val="24382F"/>
                </a:solidFill>
                <a:latin typeface="Nimbus Sans"/>
                <a:ea typeface="Nimbus Sans"/>
                <a:cs typeface="Nimbus Sans"/>
              </a:defRPr>
            </a:pPr>
            <a:r>
              <a:rPr sz="3450" b="1">
                <a:solidFill>
                  <a:srgbClr val="24382F"/>
                </a:solidFill>
                <a:latin typeface="Nimbus Sans"/>
                <a:ea typeface="Nimbus Sans"/>
                <a:cs typeface="Nimbus Sans"/>
              </a:rPr>
              <a:t>Assumptions change the estimate</a:t>
            </a:r>
          </a:p>
        </p:txBody>
      </p:sp>
      <p:sp>
        <p:nvSpPr>
          <p:cNvPr id="2" name="text-149">
            <a:extLst xmlns:a="http://schemas.openxmlformats.org/drawingml/2006/main">
              <a:ext uri="{FF2B5EF4-FFF2-40B4-BE49-F238E27FC236}">
                <a16:creationId xmlns:a16="http://schemas.microsoft.com/office/drawing/2014/main" id="{D97661B6-0C01-4646-8F63-978C85D12934}"/>
              </a:ext>
            </a:extLst>
          </p:cNvPr>
          <p:cNvSpPr>
            <a:spLocks xmlns:a="http://schemas.openxmlformats.org/drawingml/2006/main" noGrp="1"/>
          </p:cNvSpPr>
          <p:nvPr/>
        </p:nvSpPr>
        <p:spPr>
          <a:xfrm xmlns:a="http://schemas.openxmlformats.org/drawingml/2006/main">
            <a:off x="628650" y="1352550"/>
            <a:ext cx="10953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5D6C64"/>
                </a:solidFill>
                <a:latin typeface="Nimbus Sans"/>
                <a:ea typeface="Nimbus Sans"/>
                <a:cs typeface="Nimbus Sans"/>
              </a:defRPr>
            </a:pPr>
            <a:r>
              <a:rPr sz="1875" b="0">
                <a:solidFill>
                  <a:srgbClr val="5D6C64"/>
                </a:solidFill>
                <a:latin typeface="Nimbus Sans"/>
                <a:ea typeface="Nimbus Sans"/>
                <a:cs typeface="Nimbus Sans"/>
              </a:rPr>
              <a:t>Illustrative scenarios, not observed client results</a:t>
            </a:r>
          </a:p>
        </p:txBody>
      </p:sp>
      <p:sp>
        <p:nvSpPr>
          <p:cNvPr id="3" name="text-150">
            <a:extLst xmlns:a="http://schemas.openxmlformats.org/drawingml/2006/main">
              <a:ext uri="{FF2B5EF4-FFF2-40B4-BE49-F238E27FC236}">
                <a16:creationId xmlns:a16="http://schemas.microsoft.com/office/drawing/2014/main" id="{F18A4739-EEE3-446F-A0D0-334E1BA4C78A}"/>
              </a:ext>
            </a:extLst>
          </p:cNvPr>
          <p:cNvSpPr>
            <a:spLocks xmlns:a="http://schemas.openxmlformats.org/drawingml/2006/main" noGrp="1"/>
          </p:cNvSpPr>
          <p:nvPr/>
        </p:nvSpPr>
        <p:spPr>
          <a:xfrm xmlns:a="http://schemas.openxmlformats.org/drawingml/2006/main">
            <a:off x="609600" y="6315075"/>
            <a:ext cx="247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1">
                <a:solidFill>
                  <a:srgbClr val="5D6C64"/>
                </a:solidFill>
                <a:latin typeface="Nimbus Sans"/>
                <a:ea typeface="Nimbus Sans"/>
                <a:cs typeface="Nimbus Sans"/>
              </a:defRPr>
            </a:pPr>
            <a:r>
              <a:rPr sz="1275" b="1">
                <a:solidFill>
                  <a:srgbClr val="5D6C64"/>
                </a:solidFill>
                <a:latin typeface="Nimbus Sans"/>
                <a:ea typeface="Nimbus Sans"/>
                <a:cs typeface="Nimbus Sans"/>
              </a:rPr>
              <a:t>StreamLine Health</a:t>
            </a:r>
          </a:p>
        </p:txBody>
      </p:sp>
      <p:sp>
        <p:nvSpPr>
          <p:cNvPr id="4" name="text-151">
            <a:extLst xmlns:a="http://schemas.openxmlformats.org/drawingml/2006/main">
              <a:ext uri="{FF2B5EF4-FFF2-40B4-BE49-F238E27FC236}">
                <a16:creationId xmlns:a16="http://schemas.microsoft.com/office/drawing/2014/main" id="{812F8690-0911-40CF-95B0-A46AEA272A93}"/>
              </a:ext>
            </a:extLst>
          </p:cNvPr>
          <p:cNvSpPr>
            <a:spLocks xmlns:a="http://schemas.openxmlformats.org/drawingml/2006/main" noGrp="1"/>
          </p:cNvSpPr>
          <p:nvPr/>
        </p:nvSpPr>
        <p:spPr>
          <a:xfrm xmlns:a="http://schemas.openxmlformats.org/drawingml/2006/main">
            <a:off x="5524500" y="6315075"/>
            <a:ext cx="1143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0">
                <a:solidFill>
                  <a:srgbClr val="5D6C64"/>
                </a:solidFill>
                <a:latin typeface="Nimbus Sans"/>
                <a:ea typeface="Nimbus Sans"/>
                <a:cs typeface="Nimbus Sans"/>
              </a:defRPr>
            </a:pPr>
            <a:r>
              <a:rPr sz="1275" b="0">
                <a:solidFill>
                  <a:srgbClr val="5D6C64"/>
                </a:solidFill>
                <a:latin typeface="Nimbus Sans"/>
                <a:ea typeface="Nimbus Sans"/>
                <a:cs typeface="Nimbus Sans"/>
              </a:rPr>
              <a:t>10 / 16</a:t>
            </a:r>
          </a:p>
        </p:txBody>
      </p:sp>
      <p:sp>
        <p:nvSpPr>
          <p:cNvPr id="5" name="jump-2-152">
            <a:extLst xmlns:a="http://schemas.openxmlformats.org/drawingml/2006/main">
              <a:ext uri="{FF2B5EF4-FFF2-40B4-BE49-F238E27FC236}">
                <a16:creationId xmlns:a16="http://schemas.microsoft.com/office/drawing/2014/main" id="{752DA3E1-45C4-40D5-8246-E340C5C8BF58}"/>
              </a:ext>
            </a:extLst>
            <ns0:hlinkClick xmlns:ns0="http://schemas.openxmlformats.org/drawingml/2006/main" xmlns:ns1="http://schemas.openxmlformats.org/officeDocument/2006/relationships" ns1:id="rIdNav42" action="ppaction://hlinksldjump"/>
          </p:cNvPr>
          <p:cNvSpPr>
            <a:spLocks xmlns:a="http://schemas.openxmlformats.org/drawingml/2006/main" noGrp="1"/>
          </p:cNvSpPr>
          <p:nvPr/>
        </p:nvSpPr>
        <p:spPr>
          <a:xfrm xmlns:a="http://schemas.openxmlformats.org/drawingml/2006/main">
            <a:off x="8658225" y="6286500"/>
            <a:ext cx="857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Agenda</a:t>
            </a:r>
          </a:p>
        </p:txBody>
      </p:sp>
      <p:sp>
        <p:nvSpPr>
          <p:cNvPr id="6" name="jump-9-153">
            <a:extLst xmlns:a="http://schemas.openxmlformats.org/drawingml/2006/main">
              <a:ext uri="{FF2B5EF4-FFF2-40B4-BE49-F238E27FC236}">
                <a16:creationId xmlns:a16="http://schemas.microsoft.com/office/drawing/2014/main" id="{7DFC99C8-0276-4DD3-BC5C-A956F0841459}"/>
              </a:ext>
            </a:extLst>
            <ns2:hlinkClick xmlns:ns2="http://schemas.openxmlformats.org/drawingml/2006/main" xmlns:ns3="http://schemas.openxmlformats.org/officeDocument/2006/relationships" ns3:id="rIdNav43" action="ppaction://hlinksldjump"/>
          </p:cNvPr>
          <p:cNvSpPr>
            <a:spLocks xmlns:a="http://schemas.openxmlformats.org/drawingml/2006/main" noGrp="1"/>
          </p:cNvSpPr>
          <p:nvPr/>
        </p:nvSpPr>
        <p:spPr>
          <a:xfrm xmlns:a="http://schemas.openxmlformats.org/drawingml/2006/main">
            <a:off x="9620250" y="6286500"/>
            <a:ext cx="933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Previous</a:t>
            </a:r>
          </a:p>
        </p:txBody>
      </p:sp>
      <p:sp>
        <p:nvSpPr>
          <p:cNvPr id="7" name="jump-11-154">
            <a:extLst xmlns:a="http://schemas.openxmlformats.org/drawingml/2006/main">
              <a:ext uri="{FF2B5EF4-FFF2-40B4-BE49-F238E27FC236}">
                <a16:creationId xmlns:a16="http://schemas.microsoft.com/office/drawing/2014/main" id="{D410331E-A867-43B3-A15C-81184F7B7B33}"/>
              </a:ext>
            </a:extLst>
            <ns4:hlinkClick xmlns:ns4="http://schemas.openxmlformats.org/drawingml/2006/main" xmlns:ns5="http://schemas.openxmlformats.org/officeDocument/2006/relationships" ns5:id="rIdNav44" action="ppaction://hlinksldjump"/>
          </p:cNvPr>
          <p:cNvSpPr>
            <a:spLocks xmlns:a="http://schemas.openxmlformats.org/drawingml/2006/main" noGrp="1"/>
          </p:cNvSpPr>
          <p:nvPr/>
        </p:nvSpPr>
        <p:spPr>
          <a:xfrm xmlns:a="http://schemas.openxmlformats.org/drawingml/2006/main">
            <a:off x="10839450" y="6286500"/>
            <a:ext cx="666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Next</a:t>
            </a:r>
          </a:p>
        </p:txBody>
      </p:sp>
      <p:graphicFrame>
        <p:nvGraphicFramePr>
          <p:cNvPr id="17" name=""/>
          <p:cNvGraphicFramePr/>
          <p:nvPr/>
        </p:nvGraphicFramePr>
        <p:xfrm>
          <a:off xmlns:a="http://schemas.openxmlformats.org/drawingml/2006/main" x="628650" y="2047875"/>
          <a:ext xmlns:a="http://schemas.openxmlformats.org/drawingml/2006/main" cx="10953750" cy="3333750"/>
        </p:xfrm>
        <a:graphic xmlns:a="http://schemas.openxmlformats.org/drawingml/2006/main">
          <a:graphicData uri="http://schemas.openxmlformats.org/drawingml/2006/table">
            <a:tbl>
              <a:tblPr/>
              <a:tblGrid>
                <a:gridCol w="6191250"/>
                <a:gridCol w="2381250"/>
                <a:gridCol w="2381250"/>
              </a:tblGrid>
              <a:tr h="476250">
                <a:tc>
                  <a:txBody>
                    <a:bodyPr lIns="133350" tIns="76200" rIns="133350" bIns="57150"/>
                    <a:lstStyle/>
                    <a:p>
                      <a:r>
                        <a:rPr sz="1725" b="1">
                          <a:solidFill>
                            <a:srgbClr val="FFFFFF"/>
                          </a:solidFill>
                          <a:latin typeface="Nimbus Sans"/>
                          <a:ea typeface="Nimbus Sans"/>
                          <a:cs typeface="Nimbus Sans"/>
                        </a:rPr>
                        <a:t>Assumption or estimate</a:t>
                      </a:r>
                    </a:p>
                  </a:txBody>
                  <a:tcPr marL="91440" marR="91440" marT="45720" marB="45720" anchor="ctr">
                    <a:solidFill>
                      <a:srgbClr val="183C30"/>
                    </a:solidFill>
                  </a:tcPr>
                </a:tc>
                <a:tc>
                  <a:txBody>
                    <a:bodyPr lIns="133350" tIns="76200" rIns="133350" bIns="57150"/>
                    <a:lstStyle/>
                    <a:p>
                      <a:r>
                        <a:rPr sz="1725" b="1">
                          <a:solidFill>
                            <a:srgbClr val="FFFFFF"/>
                          </a:solidFill>
                          <a:latin typeface="Nimbus Sans"/>
                          <a:ea typeface="Nimbus Sans"/>
                          <a:cs typeface="Nimbus Sans"/>
                        </a:rPr>
                        <a:t>Baseline</a:t>
                      </a:r>
                    </a:p>
                  </a:txBody>
                  <a:tcPr marL="91440" marR="91440" marT="45720" marB="45720" anchor="ctr">
                    <a:solidFill>
                      <a:srgbClr val="183C30"/>
                    </a:solidFill>
                  </a:tcPr>
                </a:tc>
                <a:tc>
                  <a:txBody>
                    <a:bodyPr lIns="133350" tIns="76200" rIns="133350" bIns="57150"/>
                    <a:lstStyle/>
                    <a:p>
                      <a:r>
                        <a:rPr sz="1725" b="1">
                          <a:solidFill>
                            <a:srgbClr val="FFFFFF"/>
                          </a:solidFill>
                          <a:latin typeface="Nimbus Sans"/>
                          <a:ea typeface="Nimbus Sans"/>
                          <a:cs typeface="Nimbus Sans"/>
                        </a:rPr>
                        <a:t>Scenario</a:t>
                      </a:r>
                    </a:p>
                  </a:txBody>
                  <a:tcPr marL="91440" marR="91440" marT="45720" marB="45720" anchor="ctr">
                    <a:solidFill>
                      <a:srgbClr val="183C30"/>
                    </a:solidFill>
                  </a:tcPr>
                </a:tc>
              </a:tr>
              <a:tr h="476250">
                <a:tc>
                  <a:txBody>
                    <a:bodyPr lIns="133350" tIns="76200" rIns="133350" bIns="57150"/>
                    <a:lstStyle/>
                    <a:p>
                      <a:r>
                        <a:rPr sz="1650" b="0">
                          <a:solidFill>
                            <a:srgbClr val="24382F"/>
                          </a:solidFill>
                          <a:latin typeface="Nimbus Sans"/>
                          <a:ea typeface="Nimbus Sans"/>
                          <a:cs typeface="Nimbus Sans"/>
                        </a:rPr>
                        <a:t>Staffed hours per day</a:t>
                      </a:r>
                    </a:p>
                  </a:txBody>
                  <a:tcPr marL="91440" marR="91440" marT="45720" marB="45720" anchor="ctr">
                    <a:solidFill>
                      <a:srgbClr val="F5F3ED"/>
                    </a:solidFill>
                  </a:tcPr>
                </a:tc>
                <a:tc>
                  <a:txBody>
                    <a:bodyPr lIns="133350" tIns="76200" rIns="133350" bIns="57150"/>
                    <a:lstStyle/>
                    <a:p>
                      <a:r>
                        <a:rPr sz="1650" b="0">
                          <a:solidFill>
                            <a:srgbClr val="24382F"/>
                          </a:solidFill>
                          <a:latin typeface="Nimbus Sans"/>
                          <a:ea typeface="Nimbus Sans"/>
                          <a:cs typeface="Nimbus Sans"/>
                        </a:rPr>
                        <a:t>8.0</a:t>
                      </a:r>
                    </a:p>
                  </a:txBody>
                  <a:tcPr marL="91440" marR="91440" marT="45720" marB="45720" anchor="ctr">
                    <a:solidFill>
                      <a:srgbClr val="F5F3ED"/>
                    </a:solidFill>
                  </a:tcPr>
                </a:tc>
                <a:tc>
                  <a:txBody>
                    <a:bodyPr lIns="133350" tIns="76200" rIns="133350" bIns="57150"/>
                    <a:lstStyle/>
                    <a:p>
                      <a:r>
                        <a:rPr sz="1650" b="0">
                          <a:solidFill>
                            <a:srgbClr val="24382F"/>
                          </a:solidFill>
                          <a:latin typeface="Nimbus Sans"/>
                          <a:ea typeface="Nimbus Sans"/>
                          <a:cs typeface="Nimbus Sans"/>
                        </a:rPr>
                        <a:t>8.0</a:t>
                      </a:r>
                    </a:p>
                  </a:txBody>
                  <a:tcPr marL="91440" marR="91440" marT="45720" marB="45720" anchor="ctr">
                    <a:solidFill>
                      <a:srgbClr val="F5F3ED"/>
                    </a:solidFill>
                  </a:tcPr>
                </a:tc>
              </a:tr>
              <a:tr h="476250">
                <a:tc>
                  <a:txBody>
                    <a:bodyPr lIns="133350" tIns="76200" rIns="133350" bIns="57150"/>
                    <a:lstStyle/>
                    <a:p>
                      <a:r>
                        <a:rPr sz="1650" b="0">
                          <a:solidFill>
                            <a:srgbClr val="24382F"/>
                          </a:solidFill>
                          <a:latin typeface="Nimbus Sans"/>
                          <a:ea typeface="Nimbus Sans"/>
                          <a:cs typeface="Nimbus Sans"/>
                        </a:rPr>
                        <a:t>Cycle time including buffers</a:t>
                      </a:r>
                    </a:p>
                  </a:txBody>
                  <a:tcPr marL="91440" marR="91440" marT="45720" marB="45720" anchor="ctr">
                    <a:solidFill>
                      <a:srgbClr val="F5F3ED"/>
                    </a:solidFill>
                  </a:tcPr>
                </a:tc>
                <a:tc>
                  <a:txBody>
                    <a:bodyPr lIns="133350" tIns="76200" rIns="133350" bIns="57150"/>
                    <a:lstStyle/>
                    <a:p>
                      <a:r>
                        <a:rPr sz="1650" b="0">
                          <a:solidFill>
                            <a:srgbClr val="24382F"/>
                          </a:solidFill>
                          <a:latin typeface="Nimbus Sans"/>
                          <a:ea typeface="Nimbus Sans"/>
                          <a:cs typeface="Nimbus Sans"/>
                        </a:rPr>
                        <a:t>30 min</a:t>
                      </a:r>
                    </a:p>
                  </a:txBody>
                  <a:tcPr marL="91440" marR="91440" marT="45720" marB="45720" anchor="ctr">
                    <a:solidFill>
                      <a:srgbClr val="F5F3ED"/>
                    </a:solidFill>
                  </a:tcPr>
                </a:tc>
                <a:tc>
                  <a:txBody>
                    <a:bodyPr lIns="133350" tIns="76200" rIns="133350" bIns="57150"/>
                    <a:lstStyle/>
                    <a:p>
                      <a:r>
                        <a:rPr sz="1650" b="0">
                          <a:solidFill>
                            <a:srgbClr val="24382F"/>
                          </a:solidFill>
                          <a:latin typeface="Nimbus Sans"/>
                          <a:ea typeface="Nimbus Sans"/>
                          <a:cs typeface="Nimbus Sans"/>
                        </a:rPr>
                        <a:t>25 min</a:t>
                      </a:r>
                    </a:p>
                  </a:txBody>
                  <a:tcPr marL="91440" marR="91440" marT="45720" marB="45720" anchor="ctr">
                    <a:solidFill>
                      <a:srgbClr val="F5F3ED"/>
                    </a:solidFill>
                  </a:tcPr>
                </a:tc>
              </a:tr>
              <a:tr h="476250">
                <a:tc>
                  <a:txBody>
                    <a:bodyPr lIns="133350" tIns="76200" rIns="133350" bIns="57150"/>
                    <a:lstStyle/>
                    <a:p>
                      <a:r>
                        <a:rPr sz="1650" b="0">
                          <a:solidFill>
                            <a:srgbClr val="24382F"/>
                          </a:solidFill>
                          <a:latin typeface="Nimbus Sans"/>
                          <a:ea typeface="Nimbus Sans"/>
                          <a:cs typeface="Nimbus Sans"/>
                        </a:rPr>
                        <a:t>Share of slots booked</a:t>
                      </a:r>
                    </a:p>
                  </a:txBody>
                  <a:tcPr marL="91440" marR="91440" marT="45720" marB="45720" anchor="ctr">
                    <a:solidFill>
                      <a:srgbClr val="F5F3ED"/>
                    </a:solidFill>
                  </a:tcPr>
                </a:tc>
                <a:tc>
                  <a:txBody>
                    <a:bodyPr lIns="133350" tIns="76200" rIns="133350" bIns="57150"/>
                    <a:lstStyle/>
                    <a:p>
                      <a:r>
                        <a:rPr sz="1650" b="0">
                          <a:solidFill>
                            <a:srgbClr val="24382F"/>
                          </a:solidFill>
                          <a:latin typeface="Nimbus Sans"/>
                          <a:ea typeface="Nimbus Sans"/>
                          <a:cs typeface="Nimbus Sans"/>
                        </a:rPr>
                        <a:t>85%</a:t>
                      </a:r>
                    </a:p>
                  </a:txBody>
                  <a:tcPr marL="91440" marR="91440" marT="45720" marB="45720" anchor="ctr">
                    <a:solidFill>
                      <a:srgbClr val="F5F3ED"/>
                    </a:solidFill>
                  </a:tcPr>
                </a:tc>
                <a:tc>
                  <a:txBody>
                    <a:bodyPr lIns="133350" tIns="76200" rIns="133350" bIns="57150"/>
                    <a:lstStyle/>
                    <a:p>
                      <a:r>
                        <a:rPr sz="1650" b="0">
                          <a:solidFill>
                            <a:srgbClr val="24382F"/>
                          </a:solidFill>
                          <a:latin typeface="Nimbus Sans"/>
                          <a:ea typeface="Nimbus Sans"/>
                          <a:cs typeface="Nimbus Sans"/>
                        </a:rPr>
                        <a:t>90%</a:t>
                      </a:r>
                    </a:p>
                  </a:txBody>
                  <a:tcPr marL="91440" marR="91440" marT="45720" marB="45720" anchor="ctr">
                    <a:solidFill>
                      <a:srgbClr val="F5F3ED"/>
                    </a:solidFill>
                  </a:tcPr>
                </a:tc>
              </a:tr>
              <a:tr h="476250">
                <a:tc>
                  <a:txBody>
                    <a:bodyPr lIns="133350" tIns="76200" rIns="133350" bIns="57150"/>
                    <a:lstStyle/>
                    <a:p>
                      <a:r>
                        <a:rPr sz="1650" b="0">
                          <a:solidFill>
                            <a:srgbClr val="24382F"/>
                          </a:solidFill>
                          <a:latin typeface="Nimbus Sans"/>
                          <a:ea typeface="Nimbus Sans"/>
                          <a:cs typeface="Nimbus Sans"/>
                        </a:rPr>
                        <a:t>Attendance assumption</a:t>
                      </a:r>
                    </a:p>
                  </a:txBody>
                  <a:tcPr marL="91440" marR="91440" marT="45720" marB="45720" anchor="ctr">
                    <a:solidFill>
                      <a:srgbClr val="F5F3ED"/>
                    </a:solidFill>
                  </a:tcPr>
                </a:tc>
                <a:tc>
                  <a:txBody>
                    <a:bodyPr lIns="133350" tIns="76200" rIns="133350" bIns="57150"/>
                    <a:lstStyle/>
                    <a:p>
                      <a:r>
                        <a:rPr sz="1650" b="0">
                          <a:solidFill>
                            <a:srgbClr val="24382F"/>
                          </a:solidFill>
                          <a:latin typeface="Nimbus Sans"/>
                          <a:ea typeface="Nimbus Sans"/>
                          <a:cs typeface="Nimbus Sans"/>
                        </a:rPr>
                        <a:t>90%</a:t>
                      </a:r>
                    </a:p>
                  </a:txBody>
                  <a:tcPr marL="91440" marR="91440" marT="45720" marB="45720" anchor="ctr">
                    <a:solidFill>
                      <a:srgbClr val="F5F3ED"/>
                    </a:solidFill>
                  </a:tcPr>
                </a:tc>
                <a:tc>
                  <a:txBody>
                    <a:bodyPr lIns="133350" tIns="76200" rIns="133350" bIns="57150"/>
                    <a:lstStyle/>
                    <a:p>
                      <a:r>
                        <a:rPr sz="1650" b="0">
                          <a:solidFill>
                            <a:srgbClr val="24382F"/>
                          </a:solidFill>
                          <a:latin typeface="Nimbus Sans"/>
                          <a:ea typeface="Nimbus Sans"/>
                          <a:cs typeface="Nimbus Sans"/>
                        </a:rPr>
                        <a:t>90%</a:t>
                      </a:r>
                    </a:p>
                  </a:txBody>
                  <a:tcPr marL="91440" marR="91440" marT="45720" marB="45720" anchor="ctr">
                    <a:solidFill>
                      <a:srgbClr val="F5F3ED"/>
                    </a:solidFill>
                  </a:tcPr>
                </a:tc>
              </a:tr>
              <a:tr h="476250">
                <a:tc>
                  <a:txBody>
                    <a:bodyPr lIns="133350" tIns="76200" rIns="133350" bIns="57150"/>
                    <a:lstStyle/>
                    <a:p>
                      <a:r>
                        <a:rPr sz="1650" b="0">
                          <a:solidFill>
                            <a:srgbClr val="24382F"/>
                          </a:solidFill>
                          <a:latin typeface="Nimbus Sans"/>
                          <a:ea typeface="Nimbus Sans"/>
                          <a:cs typeface="Nimbus Sans"/>
                        </a:rPr>
                        <a:t>Whole slots per day</a:t>
                      </a:r>
                    </a:p>
                  </a:txBody>
                  <a:tcPr marL="91440" marR="91440" marT="45720" marB="45720" anchor="ctr">
                    <a:solidFill>
                      <a:srgbClr val="F5F3ED"/>
                    </a:solidFill>
                  </a:tcPr>
                </a:tc>
                <a:tc>
                  <a:txBody>
                    <a:bodyPr lIns="133350" tIns="76200" rIns="133350" bIns="57150"/>
                    <a:lstStyle/>
                    <a:p>
                      <a:r>
                        <a:rPr sz="1650" b="0">
                          <a:solidFill>
                            <a:srgbClr val="24382F"/>
                          </a:solidFill>
                          <a:latin typeface="Nimbus Sans"/>
                          <a:ea typeface="Nimbus Sans"/>
                          <a:cs typeface="Nimbus Sans"/>
                        </a:rPr>
                        <a:t>16</a:t>
                      </a:r>
                    </a:p>
                  </a:txBody>
                  <a:tcPr marL="91440" marR="91440" marT="45720" marB="45720" anchor="ctr">
                    <a:solidFill>
                      <a:srgbClr val="F5F3ED"/>
                    </a:solidFill>
                  </a:tcPr>
                </a:tc>
                <a:tc>
                  <a:txBody>
                    <a:bodyPr lIns="133350" tIns="76200" rIns="133350" bIns="57150"/>
                    <a:lstStyle/>
                    <a:p>
                      <a:r>
                        <a:rPr sz="1650" b="0">
                          <a:solidFill>
                            <a:srgbClr val="24382F"/>
                          </a:solidFill>
                          <a:latin typeface="Nimbus Sans"/>
                          <a:ea typeface="Nimbus Sans"/>
                          <a:cs typeface="Nimbus Sans"/>
                        </a:rPr>
                        <a:t>19</a:t>
                      </a:r>
                    </a:p>
                  </a:txBody>
                  <a:tcPr marL="91440" marR="91440" marT="45720" marB="45720" anchor="ctr">
                    <a:solidFill>
                      <a:srgbClr val="F5F3ED"/>
                    </a:solidFill>
                  </a:tcPr>
                </a:tc>
              </a:tr>
              <a:tr h="476250">
                <a:tc>
                  <a:txBody>
                    <a:bodyPr lIns="133350" tIns="76200" rIns="133350" bIns="57150"/>
                    <a:lstStyle/>
                    <a:p>
                      <a:r>
                        <a:rPr sz="1650" b="0">
                          <a:solidFill>
                            <a:srgbClr val="24382F"/>
                          </a:solidFill>
                          <a:latin typeface="Nimbus Sans"/>
                          <a:ea typeface="Nimbus Sans"/>
                          <a:cs typeface="Nimbus Sans"/>
                        </a:rPr>
                        <a:t>Expected completions per day</a:t>
                      </a:r>
                    </a:p>
                  </a:txBody>
                  <a:tcPr marL="91440" marR="91440" marT="45720" marB="45720" anchor="ctr">
                    <a:solidFill>
                      <a:srgbClr val="F5F3ED"/>
                    </a:solidFill>
                  </a:tcPr>
                </a:tc>
                <a:tc>
                  <a:txBody>
                    <a:bodyPr lIns="133350" tIns="76200" rIns="133350" bIns="57150"/>
                    <a:lstStyle/>
                    <a:p>
                      <a:r>
                        <a:rPr sz="1650" b="0">
                          <a:solidFill>
                            <a:srgbClr val="24382F"/>
                          </a:solidFill>
                          <a:latin typeface="Nimbus Sans"/>
                          <a:ea typeface="Nimbus Sans"/>
                          <a:cs typeface="Nimbus Sans"/>
                        </a:rPr>
                        <a:t>12.24</a:t>
                      </a:r>
                    </a:p>
                  </a:txBody>
                  <a:tcPr marL="91440" marR="91440" marT="45720" marB="45720" anchor="ctr">
                    <a:solidFill>
                      <a:srgbClr val="F5F3ED"/>
                    </a:solidFill>
                  </a:tcPr>
                </a:tc>
                <a:tc>
                  <a:txBody>
                    <a:bodyPr lIns="133350" tIns="76200" rIns="133350" bIns="57150"/>
                    <a:lstStyle/>
                    <a:p>
                      <a:r>
                        <a:rPr sz="1650" b="0">
                          <a:solidFill>
                            <a:srgbClr val="24382F"/>
                          </a:solidFill>
                          <a:latin typeface="Nimbus Sans"/>
                          <a:ea typeface="Nimbus Sans"/>
                          <a:cs typeface="Nimbus Sans"/>
                        </a:rPr>
                        <a:t>15.39</a:t>
                      </a:r>
                    </a:p>
                  </a:txBody>
                  <a:tcPr marL="91440" marR="91440" marT="45720" marB="45720" anchor="ctr">
                    <a:solidFill>
                      <a:srgbClr val="F5F3ED"/>
                    </a:solidFill>
                  </a:tcPr>
                </a:tc>
              </a:tr>
            </a:tbl>
          </a:graphicData>
        </a:graphic>
      </p:graphicFrame>
      <p:sp>
        <p:nvSpPr>
          <p:cNvPr id="9" name="text-155">
            <a:extLst xmlns:a="http://schemas.openxmlformats.org/drawingml/2006/main">
              <a:ext uri="{FF2B5EF4-FFF2-40B4-BE49-F238E27FC236}">
                <a16:creationId xmlns:a16="http://schemas.microsoft.com/office/drawing/2014/main" id="{13F70B5F-F2FF-477E-A89C-1D9C639D66EE}"/>
              </a:ext>
            </a:extLst>
          </p:cNvPr>
          <p:cNvSpPr>
            <a:spLocks xmlns:a="http://schemas.openxmlformats.org/drawingml/2006/main" noGrp="1"/>
          </p:cNvSpPr>
          <p:nvPr/>
        </p:nvSpPr>
        <p:spPr>
          <a:xfrm xmlns:a="http://schemas.openxmlformats.org/drawingml/2006/main">
            <a:off x="666750" y="5648325"/>
            <a:ext cx="10810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500" b="0">
                <a:solidFill>
                  <a:srgbClr val="5D6C64"/>
                </a:solidFill>
                <a:latin typeface="Nimbus Sans"/>
                <a:ea typeface="Nimbus Sans"/>
                <a:cs typeface="Nimbus Sans"/>
              </a:defRPr>
            </a:pPr>
            <a:r>
              <a:rPr sz="1500" b="0">
                <a:solidFill>
                  <a:srgbClr val="5D6C64"/>
                </a:solidFill>
                <a:latin typeface="Nimbus Sans"/>
                <a:ea typeface="Nimbus Sans"/>
                <a:cs typeface="Nimbus Sans"/>
              </a:rPr>
              <a:t>One resource. Cycle time includes buffers. Demand, case mix, and shared-resource constraints require local assessment.</a:t>
            </a:r>
          </a:p>
        </p:txBody>
      </p:sp>
    </p:spTree>
    <p:extLst>
      <p:ext uri="{BB962C8B-B14F-4D97-AF65-F5344CB8AC3E}">
        <p14:creationId xmlns:p14="http://schemas.microsoft.com/office/powerpoint/2010/main" val="1991260554"/>
      </p:ext>
    </p:extLst>
  </p:cSld>
</p:sld>
</file>

<file path=ppt/slides/slide11.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7" name="text-156">
            <a:extLst xmlns:a="http://schemas.openxmlformats.org/drawingml/2006/main">
              <a:ext uri="{FF2B5EF4-FFF2-40B4-BE49-F238E27FC236}">
                <a16:creationId xmlns:a16="http://schemas.microsoft.com/office/drawing/2014/main" id="{87B8EE82-6289-4DB1-86EA-9B0117DB74B2}"/>
              </a:ext>
            </a:extLst>
          </p:cNvPr>
          <p:cNvSpPr>
            <a:spLocks xmlns:a="http://schemas.openxmlformats.org/drawingml/2006/main" noGrp="1"/>
          </p:cNvSpPr>
          <p:nvPr/>
        </p:nvSpPr>
        <p:spPr>
          <a:xfrm xmlns:a="http://schemas.openxmlformats.org/drawingml/2006/main">
            <a:off x="609600" y="552450"/>
            <a:ext cx="10972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450" b="1">
                <a:solidFill>
                  <a:srgbClr val="24382F"/>
                </a:solidFill>
                <a:latin typeface="Nimbus Sans"/>
                <a:ea typeface="Nimbus Sans"/>
                <a:cs typeface="Nimbus Sans"/>
              </a:defRPr>
            </a:pPr>
            <a:r>
              <a:rPr sz="3450" b="1">
                <a:solidFill>
                  <a:srgbClr val="24382F"/>
                </a:solidFill>
                <a:latin typeface="Nimbus Sans"/>
                <a:ea typeface="Nimbus Sans"/>
                <a:cs typeface="Nimbus Sans"/>
              </a:rPr>
              <a:t>Evidence and model review</a:t>
            </a:r>
          </a:p>
        </p:txBody>
      </p:sp>
      <p:sp>
        <p:nvSpPr>
          <p:cNvPr id="2" name="text-157">
            <a:extLst xmlns:a="http://schemas.openxmlformats.org/drawingml/2006/main">
              <a:ext uri="{FF2B5EF4-FFF2-40B4-BE49-F238E27FC236}">
                <a16:creationId xmlns:a16="http://schemas.microsoft.com/office/drawing/2014/main" id="{5A0985F1-3954-4F27-A129-3E3EF08BAD84}"/>
              </a:ext>
            </a:extLst>
          </p:cNvPr>
          <p:cNvSpPr>
            <a:spLocks xmlns:a="http://schemas.openxmlformats.org/drawingml/2006/main" noGrp="1"/>
          </p:cNvSpPr>
          <p:nvPr/>
        </p:nvSpPr>
        <p:spPr>
          <a:xfrm xmlns:a="http://schemas.openxmlformats.org/drawingml/2006/main">
            <a:off x="628650" y="1352550"/>
            <a:ext cx="10953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5D6C64"/>
                </a:solidFill>
                <a:latin typeface="Nimbus Sans"/>
                <a:ea typeface="Nimbus Sans"/>
                <a:cs typeface="Nimbus Sans"/>
              </a:defRPr>
            </a:pPr>
            <a:r>
              <a:rPr sz="1875" b="0">
                <a:solidFill>
                  <a:srgbClr val="5D6C64"/>
                </a:solidFill>
                <a:latin typeface="Nimbus Sans"/>
                <a:ea typeface="Nimbus Sans"/>
                <a:cs typeface="Nimbus Sans"/>
              </a:rPr>
              <a:t>Research informs the method. Local evidence tests the design.</a:t>
            </a:r>
          </a:p>
        </p:txBody>
      </p:sp>
      <p:sp>
        <p:nvSpPr>
          <p:cNvPr id="3" name="text-158">
            <a:extLst xmlns:a="http://schemas.openxmlformats.org/drawingml/2006/main">
              <a:ext uri="{FF2B5EF4-FFF2-40B4-BE49-F238E27FC236}">
                <a16:creationId xmlns:a16="http://schemas.microsoft.com/office/drawing/2014/main" id="{3E095551-8926-45E3-9FAD-5A28A02A08A2}"/>
              </a:ext>
            </a:extLst>
          </p:cNvPr>
          <p:cNvSpPr>
            <a:spLocks xmlns:a="http://schemas.openxmlformats.org/drawingml/2006/main" noGrp="1"/>
          </p:cNvSpPr>
          <p:nvPr/>
        </p:nvSpPr>
        <p:spPr>
          <a:xfrm xmlns:a="http://schemas.openxmlformats.org/drawingml/2006/main">
            <a:off x="609600" y="6315075"/>
            <a:ext cx="247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1">
                <a:solidFill>
                  <a:srgbClr val="5D6C64"/>
                </a:solidFill>
                <a:latin typeface="Nimbus Sans"/>
                <a:ea typeface="Nimbus Sans"/>
                <a:cs typeface="Nimbus Sans"/>
              </a:defRPr>
            </a:pPr>
            <a:r>
              <a:rPr sz="1275" b="1">
                <a:solidFill>
                  <a:srgbClr val="5D6C64"/>
                </a:solidFill>
                <a:latin typeface="Nimbus Sans"/>
                <a:ea typeface="Nimbus Sans"/>
                <a:cs typeface="Nimbus Sans"/>
              </a:rPr>
              <a:t>StreamLine Health</a:t>
            </a:r>
          </a:p>
        </p:txBody>
      </p:sp>
      <p:sp>
        <p:nvSpPr>
          <p:cNvPr id="4" name="text-159">
            <a:extLst xmlns:a="http://schemas.openxmlformats.org/drawingml/2006/main">
              <a:ext uri="{FF2B5EF4-FFF2-40B4-BE49-F238E27FC236}">
                <a16:creationId xmlns:a16="http://schemas.microsoft.com/office/drawing/2014/main" id="{83214E2B-E614-4E10-90F1-1E332375CE2C}"/>
              </a:ext>
            </a:extLst>
          </p:cNvPr>
          <p:cNvSpPr>
            <a:spLocks xmlns:a="http://schemas.openxmlformats.org/drawingml/2006/main" noGrp="1"/>
          </p:cNvSpPr>
          <p:nvPr/>
        </p:nvSpPr>
        <p:spPr>
          <a:xfrm xmlns:a="http://schemas.openxmlformats.org/drawingml/2006/main">
            <a:off x="5524500" y="6315075"/>
            <a:ext cx="1143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0">
                <a:solidFill>
                  <a:srgbClr val="5D6C64"/>
                </a:solidFill>
                <a:latin typeface="Nimbus Sans"/>
                <a:ea typeface="Nimbus Sans"/>
                <a:cs typeface="Nimbus Sans"/>
              </a:defRPr>
            </a:pPr>
            <a:r>
              <a:rPr sz="1275" b="0">
                <a:solidFill>
                  <a:srgbClr val="5D6C64"/>
                </a:solidFill>
                <a:latin typeface="Nimbus Sans"/>
                <a:ea typeface="Nimbus Sans"/>
                <a:cs typeface="Nimbus Sans"/>
              </a:rPr>
              <a:t>11 / 16</a:t>
            </a:r>
          </a:p>
        </p:txBody>
      </p:sp>
      <p:sp>
        <p:nvSpPr>
          <p:cNvPr id="5" name="jump-2-160">
            <a:extLst xmlns:a="http://schemas.openxmlformats.org/drawingml/2006/main">
              <a:ext uri="{FF2B5EF4-FFF2-40B4-BE49-F238E27FC236}">
                <a16:creationId xmlns:a16="http://schemas.microsoft.com/office/drawing/2014/main" id="{D96DAE31-FBF7-4D5F-9C35-A791E71758F1}"/>
              </a:ext>
            </a:extLst>
            <ns0:hlinkClick xmlns:ns0="http://schemas.openxmlformats.org/drawingml/2006/main" xmlns:ns1="http://schemas.openxmlformats.org/officeDocument/2006/relationships" ns1:id="rIdNav45" action="ppaction://hlinksldjump"/>
          </p:cNvPr>
          <p:cNvSpPr>
            <a:spLocks xmlns:a="http://schemas.openxmlformats.org/drawingml/2006/main" noGrp="1"/>
          </p:cNvSpPr>
          <p:nvPr/>
        </p:nvSpPr>
        <p:spPr>
          <a:xfrm xmlns:a="http://schemas.openxmlformats.org/drawingml/2006/main">
            <a:off x="8658225" y="6286500"/>
            <a:ext cx="857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Agenda</a:t>
            </a:r>
          </a:p>
        </p:txBody>
      </p:sp>
      <p:sp>
        <p:nvSpPr>
          <p:cNvPr id="6" name="jump-10-161">
            <a:extLst xmlns:a="http://schemas.openxmlformats.org/drawingml/2006/main">
              <a:ext uri="{FF2B5EF4-FFF2-40B4-BE49-F238E27FC236}">
                <a16:creationId xmlns:a16="http://schemas.microsoft.com/office/drawing/2014/main" id="{08E0CF6D-DAD3-4139-8F69-0FB40C800901}"/>
              </a:ext>
            </a:extLst>
            <ns2:hlinkClick xmlns:ns2="http://schemas.openxmlformats.org/drawingml/2006/main" xmlns:ns3="http://schemas.openxmlformats.org/officeDocument/2006/relationships" ns3:id="rIdNav46" action="ppaction://hlinksldjump"/>
          </p:cNvPr>
          <p:cNvSpPr>
            <a:spLocks xmlns:a="http://schemas.openxmlformats.org/drawingml/2006/main" noGrp="1"/>
          </p:cNvSpPr>
          <p:nvPr/>
        </p:nvSpPr>
        <p:spPr>
          <a:xfrm xmlns:a="http://schemas.openxmlformats.org/drawingml/2006/main">
            <a:off x="9620250" y="6286500"/>
            <a:ext cx="933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Previous</a:t>
            </a:r>
          </a:p>
        </p:txBody>
      </p:sp>
      <p:sp>
        <p:nvSpPr>
          <p:cNvPr id="7" name="jump-12-162">
            <a:extLst xmlns:a="http://schemas.openxmlformats.org/drawingml/2006/main">
              <a:ext uri="{FF2B5EF4-FFF2-40B4-BE49-F238E27FC236}">
                <a16:creationId xmlns:a16="http://schemas.microsoft.com/office/drawing/2014/main" id="{6D8B6C92-1CD7-4141-B1A1-342490304854}"/>
              </a:ext>
            </a:extLst>
            <ns4:hlinkClick xmlns:ns4="http://schemas.openxmlformats.org/drawingml/2006/main" xmlns:ns5="http://schemas.openxmlformats.org/officeDocument/2006/relationships" ns5:id="rIdNav47" action="ppaction://hlinksldjump"/>
          </p:cNvPr>
          <p:cNvSpPr>
            <a:spLocks xmlns:a="http://schemas.openxmlformats.org/drawingml/2006/main" noGrp="1"/>
          </p:cNvSpPr>
          <p:nvPr/>
        </p:nvSpPr>
        <p:spPr>
          <a:xfrm xmlns:a="http://schemas.openxmlformats.org/drawingml/2006/main">
            <a:off x="10839450" y="6286500"/>
            <a:ext cx="666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Next</a:t>
            </a:r>
          </a:p>
        </p:txBody>
      </p:sp>
      <p:sp>
        <p:nvSpPr>
          <p:cNvPr id="8" name="text-163">
            <a:extLst xmlns:a="http://schemas.openxmlformats.org/drawingml/2006/main">
              <a:ext uri="{FF2B5EF4-FFF2-40B4-BE49-F238E27FC236}">
                <a16:creationId xmlns:a16="http://schemas.microsoft.com/office/drawing/2014/main" id="{F30A6702-513C-4815-BEC5-2F298BBB987E}"/>
              </a:ext>
            </a:extLst>
          </p:cNvPr>
          <p:cNvSpPr>
            <a:spLocks xmlns:a="http://schemas.openxmlformats.org/drawingml/2006/main" noGrp="1"/>
          </p:cNvSpPr>
          <p:nvPr/>
        </p:nvSpPr>
        <p:spPr>
          <a:xfrm xmlns:a="http://schemas.openxmlformats.org/drawingml/2006/main">
            <a:off x="647700" y="2152650"/>
            <a:ext cx="2952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1">
                <a:solidFill>
                  <a:srgbClr val="183C30"/>
                </a:solidFill>
                <a:latin typeface="Nimbus Sans"/>
                <a:ea typeface="Nimbus Sans"/>
                <a:cs typeface="Nimbus Sans"/>
              </a:defRPr>
            </a:pPr>
            <a:r>
              <a:rPr sz="2100" b="1">
                <a:solidFill>
                  <a:srgbClr val="183C30"/>
                </a:solidFill>
                <a:latin typeface="Nimbus Sans"/>
                <a:ea typeface="Nimbus Sans"/>
                <a:cs typeface="Nimbus Sans"/>
              </a:rPr>
              <a:t>Process-mapping rigor</a:t>
            </a:r>
          </a:p>
        </p:txBody>
      </p:sp>
      <p:sp>
        <p:nvSpPr>
          <p:cNvPr id="9" name="text-164">
            <a:extLst xmlns:a="http://schemas.openxmlformats.org/drawingml/2006/main">
              <a:ext uri="{FF2B5EF4-FFF2-40B4-BE49-F238E27FC236}">
                <a16:creationId xmlns:a16="http://schemas.microsoft.com/office/drawing/2014/main" id="{DFBA0D38-DEE2-4344-932B-0CCFC5928482}"/>
              </a:ext>
            </a:extLst>
          </p:cNvPr>
          <p:cNvSpPr>
            <a:spLocks xmlns:a="http://schemas.openxmlformats.org/drawingml/2006/main" noGrp="1"/>
          </p:cNvSpPr>
          <p:nvPr/>
        </p:nvSpPr>
        <p:spPr>
          <a:xfrm xmlns:a="http://schemas.openxmlformats.org/drawingml/2006/main">
            <a:off x="3905250" y="2152650"/>
            <a:ext cx="75247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24382F"/>
                </a:solidFill>
                <a:latin typeface="Nimbus Sans"/>
                <a:ea typeface="Nimbus Sans"/>
                <a:cs typeface="Nimbus Sans"/>
              </a:defRPr>
            </a:pPr>
            <a:r>
              <a:rPr sz="1875" b="0">
                <a:solidFill>
                  <a:srgbClr val="24382F"/>
                </a:solidFill>
                <a:latin typeface="Nimbus Sans"/>
                <a:ea typeface="Nimbus Sans"/>
                <a:cs typeface="Nimbus Sans"/>
              </a:rPr>
              <a:t>Document how the team gathers information, validates the map, and uses it in improvement.</a:t>
            </a:r>
          </a:p>
        </p:txBody>
      </p:sp>
      <p:sp>
        <p:nvSpPr>
          <p:cNvPr id="10" name="text-165">
            <a:extLst xmlns:a="http://schemas.openxmlformats.org/drawingml/2006/main">
              <a:ext uri="{FF2B5EF4-FFF2-40B4-BE49-F238E27FC236}">
                <a16:creationId xmlns:a16="http://schemas.microsoft.com/office/drawing/2014/main" id="{30425E2D-2094-4F02-81C1-495A3BA802DD}"/>
              </a:ext>
            </a:extLst>
          </p:cNvPr>
          <p:cNvSpPr>
            <a:spLocks xmlns:a="http://schemas.openxmlformats.org/drawingml/2006/main" noGrp="1"/>
          </p:cNvSpPr>
          <p:nvPr/>
        </p:nvSpPr>
        <p:spPr>
          <a:xfrm xmlns:a="http://schemas.openxmlformats.org/drawingml/2006/main">
            <a:off x="3905250" y="2809875"/>
            <a:ext cx="7524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425" b="0">
                <a:solidFill>
                  <a:srgbClr val="9D633A"/>
                </a:solidFill>
                <a:latin typeface="Nimbus Sans"/>
                <a:ea typeface="Nimbus Sans"/>
                <a:cs typeface="Nimbus Sans"/>
              </a:defRPr>
            </a:pPr>
            <a:r>
              <a:rPr sz="1425" b="0">
                <a:solidFill>
                  <a:srgbClr val="9D633A"/>
                </a:solidFill>
                <a:latin typeface="Nimbus Sans"/>
                <a:ea typeface="Nimbus Sans"/>
                <a:cs typeface="Nimbus Sans"/>
              </a:rPr>
              <a:t>Antonacci et al., 2021</a:t>
            </a:r>
          </a:p>
        </p:txBody>
      </p:sp>
      <p:sp>
        <p:nvSpPr>
          <p:cNvPr id="11" name="text-166">
            <a:extLst xmlns:a="http://schemas.openxmlformats.org/drawingml/2006/main">
              <a:ext uri="{FF2B5EF4-FFF2-40B4-BE49-F238E27FC236}">
                <a16:creationId xmlns:a16="http://schemas.microsoft.com/office/drawing/2014/main" id="{7081C25B-6C26-45CC-9301-51170949433D}"/>
              </a:ext>
            </a:extLst>
          </p:cNvPr>
          <p:cNvSpPr>
            <a:spLocks xmlns:a="http://schemas.openxmlformats.org/drawingml/2006/main" noGrp="1"/>
          </p:cNvSpPr>
          <p:nvPr/>
        </p:nvSpPr>
        <p:spPr>
          <a:xfrm xmlns:a="http://schemas.openxmlformats.org/drawingml/2006/main">
            <a:off x="647700" y="3324225"/>
            <a:ext cx="2952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1">
                <a:solidFill>
                  <a:srgbClr val="183C30"/>
                </a:solidFill>
                <a:latin typeface="Nimbus Sans"/>
                <a:ea typeface="Nimbus Sans"/>
                <a:cs typeface="Nimbus Sans"/>
              </a:defRPr>
            </a:pPr>
            <a:r>
              <a:rPr sz="2100" b="1">
                <a:solidFill>
                  <a:srgbClr val="183C30"/>
                </a:solidFill>
                <a:latin typeface="Nimbus Sans"/>
                <a:ea typeface="Nimbus Sans"/>
                <a:cs typeface="Nimbus Sans"/>
              </a:rPr>
              <a:t>The patient journey</a:t>
            </a:r>
          </a:p>
        </p:txBody>
      </p:sp>
      <p:sp>
        <p:nvSpPr>
          <p:cNvPr id="12" name="text-167">
            <a:extLst xmlns:a="http://schemas.openxmlformats.org/drawingml/2006/main">
              <a:ext uri="{FF2B5EF4-FFF2-40B4-BE49-F238E27FC236}">
                <a16:creationId xmlns:a16="http://schemas.microsoft.com/office/drawing/2014/main" id="{1E0D129F-4FFF-43EF-88F9-2BE57F205DA8}"/>
              </a:ext>
            </a:extLst>
          </p:cNvPr>
          <p:cNvSpPr>
            <a:spLocks xmlns:a="http://schemas.openxmlformats.org/drawingml/2006/main" noGrp="1"/>
          </p:cNvSpPr>
          <p:nvPr/>
        </p:nvSpPr>
        <p:spPr>
          <a:xfrm xmlns:a="http://schemas.openxmlformats.org/drawingml/2006/main">
            <a:off x="3905250" y="3324225"/>
            <a:ext cx="75247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24382F"/>
                </a:solidFill>
                <a:latin typeface="Nimbus Sans"/>
                <a:ea typeface="Nimbus Sans"/>
                <a:cs typeface="Nimbus Sans"/>
              </a:defRPr>
            </a:pPr>
            <a:r>
              <a:rPr sz="1875" b="0">
                <a:solidFill>
                  <a:srgbClr val="24382F"/>
                </a:solidFill>
                <a:latin typeface="Nimbus Sans"/>
                <a:ea typeface="Nimbus Sans"/>
                <a:cs typeface="Nimbus Sans"/>
              </a:rPr>
              <a:t>Examine interactions and transitions across the work systems involved in care.</a:t>
            </a:r>
          </a:p>
        </p:txBody>
      </p:sp>
      <p:sp>
        <p:nvSpPr>
          <p:cNvPr id="13" name="text-168">
            <a:extLst xmlns:a="http://schemas.openxmlformats.org/drawingml/2006/main">
              <a:ext uri="{FF2B5EF4-FFF2-40B4-BE49-F238E27FC236}">
                <a16:creationId xmlns:a16="http://schemas.microsoft.com/office/drawing/2014/main" id="{C7C7E40B-91A9-4559-9DED-15461E1EE78D}"/>
              </a:ext>
            </a:extLst>
          </p:cNvPr>
          <p:cNvSpPr>
            <a:spLocks xmlns:a="http://schemas.openxmlformats.org/drawingml/2006/main" noGrp="1"/>
          </p:cNvSpPr>
          <p:nvPr/>
        </p:nvSpPr>
        <p:spPr>
          <a:xfrm xmlns:a="http://schemas.openxmlformats.org/drawingml/2006/main">
            <a:off x="3905250" y="3981450"/>
            <a:ext cx="7524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425" b="0">
                <a:solidFill>
                  <a:srgbClr val="9D633A"/>
                </a:solidFill>
                <a:latin typeface="Nimbus Sans"/>
                <a:ea typeface="Nimbus Sans"/>
                <a:cs typeface="Nimbus Sans"/>
              </a:defRPr>
            </a:pPr>
            <a:r>
              <a:rPr sz="1425" b="0">
                <a:solidFill>
                  <a:srgbClr val="9D633A"/>
                </a:solidFill>
                <a:latin typeface="Nimbus Sans"/>
                <a:ea typeface="Nimbus Sans"/>
                <a:cs typeface="Nimbus Sans"/>
              </a:rPr>
              <a:t>Carayon et al., 2020</a:t>
            </a:r>
          </a:p>
        </p:txBody>
      </p:sp>
      <p:sp>
        <p:nvSpPr>
          <p:cNvPr id="14" name="text-169">
            <a:extLst xmlns:a="http://schemas.openxmlformats.org/drawingml/2006/main">
              <a:ext uri="{FF2B5EF4-FFF2-40B4-BE49-F238E27FC236}">
                <a16:creationId xmlns:a16="http://schemas.microsoft.com/office/drawing/2014/main" id="{6BF4F41E-476D-49DC-B163-422BF38D0FE9}"/>
              </a:ext>
            </a:extLst>
          </p:cNvPr>
          <p:cNvSpPr>
            <a:spLocks xmlns:a="http://schemas.openxmlformats.org/drawingml/2006/main" noGrp="1"/>
          </p:cNvSpPr>
          <p:nvPr/>
        </p:nvSpPr>
        <p:spPr>
          <a:xfrm xmlns:a="http://schemas.openxmlformats.org/drawingml/2006/main">
            <a:off x="647700" y="4495800"/>
            <a:ext cx="2952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2100" b="1">
                <a:solidFill>
                  <a:srgbClr val="183C30"/>
                </a:solidFill>
                <a:latin typeface="Nimbus Sans"/>
                <a:ea typeface="Nimbus Sans"/>
                <a:cs typeface="Nimbus Sans"/>
              </a:defRPr>
            </a:pPr>
            <a:r>
              <a:rPr sz="2100" b="1">
                <a:solidFill>
                  <a:srgbClr val="183C30"/>
                </a:solidFill>
                <a:latin typeface="Nimbus Sans"/>
                <a:ea typeface="Nimbus Sans"/>
                <a:cs typeface="Nimbus Sans"/>
              </a:rPr>
              <a:t>Process mining</a:t>
            </a:r>
          </a:p>
        </p:txBody>
      </p:sp>
      <p:sp>
        <p:nvSpPr>
          <p:cNvPr id="15" name="text-170">
            <a:extLst xmlns:a="http://schemas.openxmlformats.org/drawingml/2006/main">
              <a:ext uri="{FF2B5EF4-FFF2-40B4-BE49-F238E27FC236}">
                <a16:creationId xmlns:a16="http://schemas.microsoft.com/office/drawing/2014/main" id="{3996B044-F98F-4741-930F-8AF16B1E2A0B}"/>
              </a:ext>
            </a:extLst>
          </p:cNvPr>
          <p:cNvSpPr>
            <a:spLocks xmlns:a="http://schemas.openxmlformats.org/drawingml/2006/main" noGrp="1"/>
          </p:cNvSpPr>
          <p:nvPr/>
        </p:nvSpPr>
        <p:spPr>
          <a:xfrm xmlns:a="http://schemas.openxmlformats.org/drawingml/2006/main">
            <a:off x="3905250" y="4495800"/>
            <a:ext cx="75247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24382F"/>
                </a:solidFill>
                <a:latin typeface="Nimbus Sans"/>
                <a:ea typeface="Nimbus Sans"/>
                <a:cs typeface="Nimbus Sans"/>
              </a:defRPr>
            </a:pPr>
            <a:r>
              <a:rPr sz="1875" b="0">
                <a:solidFill>
                  <a:srgbClr val="24382F"/>
                </a:solidFill>
                <a:latin typeface="Nimbus Sans"/>
                <a:ea typeface="Nimbus Sans"/>
                <a:cs typeface="Nimbus Sans"/>
              </a:rPr>
              <a:t>Use suitable event data to investigate patterns, with attention to data and method limitations.</a:t>
            </a:r>
          </a:p>
        </p:txBody>
      </p:sp>
      <p:sp>
        <p:nvSpPr>
          <p:cNvPr id="16" name="text-171">
            <a:extLst xmlns:a="http://schemas.openxmlformats.org/drawingml/2006/main">
              <a:ext uri="{FF2B5EF4-FFF2-40B4-BE49-F238E27FC236}">
                <a16:creationId xmlns:a16="http://schemas.microsoft.com/office/drawing/2014/main" id="{407FBF21-56C8-4430-9059-25A13C46829C}"/>
              </a:ext>
            </a:extLst>
          </p:cNvPr>
          <p:cNvSpPr>
            <a:spLocks xmlns:a="http://schemas.openxmlformats.org/drawingml/2006/main" noGrp="1"/>
          </p:cNvSpPr>
          <p:nvPr/>
        </p:nvSpPr>
        <p:spPr>
          <a:xfrm xmlns:a="http://schemas.openxmlformats.org/drawingml/2006/main">
            <a:off x="3905250" y="5153025"/>
            <a:ext cx="7524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425" b="0">
                <a:solidFill>
                  <a:srgbClr val="9D633A"/>
                </a:solidFill>
                <a:latin typeface="Nimbus Sans"/>
                <a:ea typeface="Nimbus Sans"/>
                <a:cs typeface="Nimbus Sans"/>
              </a:defRPr>
            </a:pPr>
            <a:r>
              <a:rPr sz="1425" b="0">
                <a:solidFill>
                  <a:srgbClr val="9D633A"/>
                </a:solidFill>
                <a:latin typeface="Nimbus Sans"/>
                <a:ea typeface="Nimbus Sans"/>
                <a:cs typeface="Nimbus Sans"/>
              </a:rPr>
              <a:t>Aversano et al., 2025</a:t>
            </a:r>
          </a:p>
        </p:txBody>
      </p:sp>
    </p:spTree>
    <p:extLst>
      <p:ext uri="{BB962C8B-B14F-4D97-AF65-F5344CB8AC3E}">
        <p14:creationId xmlns:p14="http://schemas.microsoft.com/office/powerpoint/2010/main" val="727857740"/>
      </p:ext>
    </p:extLst>
  </p:cSld>
</p:sld>
</file>

<file path=ppt/slides/slide12.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6" name="text-172">
            <a:extLst xmlns:a="http://schemas.openxmlformats.org/drawingml/2006/main">
              <a:ext uri="{FF2B5EF4-FFF2-40B4-BE49-F238E27FC236}">
                <a16:creationId xmlns:a16="http://schemas.microsoft.com/office/drawing/2014/main" id="{6913AB8B-AB55-4499-BA8C-57CFBE7B9074}"/>
              </a:ext>
            </a:extLst>
          </p:cNvPr>
          <p:cNvSpPr>
            <a:spLocks xmlns:a="http://schemas.openxmlformats.org/drawingml/2006/main" noGrp="1"/>
          </p:cNvSpPr>
          <p:nvPr/>
        </p:nvSpPr>
        <p:spPr>
          <a:xfrm xmlns:a="http://schemas.openxmlformats.org/drawingml/2006/main">
            <a:off x="609600" y="552450"/>
            <a:ext cx="10972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450" b="1">
                <a:solidFill>
                  <a:srgbClr val="24382F"/>
                </a:solidFill>
                <a:latin typeface="Nimbus Sans"/>
                <a:ea typeface="Nimbus Sans"/>
                <a:cs typeface="Nimbus Sans"/>
              </a:defRPr>
            </a:pPr>
            <a:r>
              <a:rPr sz="3450" b="1">
                <a:solidFill>
                  <a:srgbClr val="24382F"/>
                </a:solidFill>
                <a:latin typeface="Nimbus Sans"/>
                <a:ea typeface="Nimbus Sans"/>
                <a:cs typeface="Nimbus Sans"/>
              </a:rPr>
              <a:t>Engagement deliverables</a:t>
            </a:r>
          </a:p>
        </p:txBody>
      </p:sp>
      <p:sp>
        <p:nvSpPr>
          <p:cNvPr id="2" name="text-173">
            <a:extLst xmlns:a="http://schemas.openxmlformats.org/drawingml/2006/main">
              <a:ext uri="{FF2B5EF4-FFF2-40B4-BE49-F238E27FC236}">
                <a16:creationId xmlns:a16="http://schemas.microsoft.com/office/drawing/2014/main" id="{600C6EFB-67D1-4859-8301-4037B9779152}"/>
              </a:ext>
            </a:extLst>
          </p:cNvPr>
          <p:cNvSpPr>
            <a:spLocks xmlns:a="http://schemas.openxmlformats.org/drawingml/2006/main" noGrp="1"/>
          </p:cNvSpPr>
          <p:nvPr/>
        </p:nvSpPr>
        <p:spPr>
          <a:xfrm xmlns:a="http://schemas.openxmlformats.org/drawingml/2006/main">
            <a:off x="628650" y="1352550"/>
            <a:ext cx="10953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5D6C64"/>
                </a:solidFill>
                <a:latin typeface="Nimbus Sans"/>
                <a:ea typeface="Nimbus Sans"/>
                <a:cs typeface="Nimbus Sans"/>
              </a:defRPr>
            </a:pPr>
            <a:r>
              <a:rPr sz="1875" b="0">
                <a:solidFill>
                  <a:srgbClr val="5D6C64"/>
                </a:solidFill>
                <a:latin typeface="Nimbus Sans"/>
                <a:ea typeface="Nimbus Sans"/>
                <a:cs typeface="Nimbus Sans"/>
              </a:rPr>
              <a:t>A defined set of materials supports the executive decision</a:t>
            </a:r>
          </a:p>
        </p:txBody>
      </p:sp>
      <p:sp>
        <p:nvSpPr>
          <p:cNvPr id="3" name="text-174">
            <a:extLst xmlns:a="http://schemas.openxmlformats.org/drawingml/2006/main">
              <a:ext uri="{FF2B5EF4-FFF2-40B4-BE49-F238E27FC236}">
                <a16:creationId xmlns:a16="http://schemas.microsoft.com/office/drawing/2014/main" id="{A8C95AD3-8D8B-4F85-9AB2-158FCA47245A}"/>
              </a:ext>
            </a:extLst>
          </p:cNvPr>
          <p:cNvSpPr>
            <a:spLocks xmlns:a="http://schemas.openxmlformats.org/drawingml/2006/main" noGrp="1"/>
          </p:cNvSpPr>
          <p:nvPr/>
        </p:nvSpPr>
        <p:spPr>
          <a:xfrm xmlns:a="http://schemas.openxmlformats.org/drawingml/2006/main">
            <a:off x="609600" y="6315075"/>
            <a:ext cx="247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1">
                <a:solidFill>
                  <a:srgbClr val="5D6C64"/>
                </a:solidFill>
                <a:latin typeface="Nimbus Sans"/>
                <a:ea typeface="Nimbus Sans"/>
                <a:cs typeface="Nimbus Sans"/>
              </a:defRPr>
            </a:pPr>
            <a:r>
              <a:rPr sz="1275" b="1">
                <a:solidFill>
                  <a:srgbClr val="5D6C64"/>
                </a:solidFill>
                <a:latin typeface="Nimbus Sans"/>
                <a:ea typeface="Nimbus Sans"/>
                <a:cs typeface="Nimbus Sans"/>
              </a:rPr>
              <a:t>StreamLine Health</a:t>
            </a:r>
          </a:p>
        </p:txBody>
      </p:sp>
      <p:sp>
        <p:nvSpPr>
          <p:cNvPr id="4" name="text-175">
            <a:extLst xmlns:a="http://schemas.openxmlformats.org/drawingml/2006/main">
              <a:ext uri="{FF2B5EF4-FFF2-40B4-BE49-F238E27FC236}">
                <a16:creationId xmlns:a16="http://schemas.microsoft.com/office/drawing/2014/main" id="{1A22B6FE-9DDD-4E19-B2A4-C4B5B4958720}"/>
              </a:ext>
            </a:extLst>
          </p:cNvPr>
          <p:cNvSpPr>
            <a:spLocks xmlns:a="http://schemas.openxmlformats.org/drawingml/2006/main" noGrp="1"/>
          </p:cNvSpPr>
          <p:nvPr/>
        </p:nvSpPr>
        <p:spPr>
          <a:xfrm xmlns:a="http://schemas.openxmlformats.org/drawingml/2006/main">
            <a:off x="5524500" y="6315075"/>
            <a:ext cx="1143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0">
                <a:solidFill>
                  <a:srgbClr val="5D6C64"/>
                </a:solidFill>
                <a:latin typeface="Nimbus Sans"/>
                <a:ea typeface="Nimbus Sans"/>
                <a:cs typeface="Nimbus Sans"/>
              </a:defRPr>
            </a:pPr>
            <a:r>
              <a:rPr sz="1275" b="0">
                <a:solidFill>
                  <a:srgbClr val="5D6C64"/>
                </a:solidFill>
                <a:latin typeface="Nimbus Sans"/>
                <a:ea typeface="Nimbus Sans"/>
                <a:cs typeface="Nimbus Sans"/>
              </a:rPr>
              <a:t>12 / 16</a:t>
            </a:r>
          </a:p>
        </p:txBody>
      </p:sp>
      <p:sp>
        <p:nvSpPr>
          <p:cNvPr id="5" name="jump-2-176">
            <a:extLst xmlns:a="http://schemas.openxmlformats.org/drawingml/2006/main">
              <a:ext uri="{FF2B5EF4-FFF2-40B4-BE49-F238E27FC236}">
                <a16:creationId xmlns:a16="http://schemas.microsoft.com/office/drawing/2014/main" id="{ADCF1A83-DBE6-4537-B774-23851A6228D1}"/>
              </a:ext>
            </a:extLst>
            <ns0:hlinkClick xmlns:ns0="http://schemas.openxmlformats.org/drawingml/2006/main" xmlns:ns1="http://schemas.openxmlformats.org/officeDocument/2006/relationships" ns1:id="rIdNav48" action="ppaction://hlinksldjump"/>
          </p:cNvPr>
          <p:cNvSpPr>
            <a:spLocks xmlns:a="http://schemas.openxmlformats.org/drawingml/2006/main" noGrp="1"/>
          </p:cNvSpPr>
          <p:nvPr/>
        </p:nvSpPr>
        <p:spPr>
          <a:xfrm xmlns:a="http://schemas.openxmlformats.org/drawingml/2006/main">
            <a:off x="8658225" y="6286500"/>
            <a:ext cx="857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Agenda</a:t>
            </a:r>
          </a:p>
        </p:txBody>
      </p:sp>
      <p:sp>
        <p:nvSpPr>
          <p:cNvPr id="6" name="jump-11-177">
            <a:extLst xmlns:a="http://schemas.openxmlformats.org/drawingml/2006/main">
              <a:ext uri="{FF2B5EF4-FFF2-40B4-BE49-F238E27FC236}">
                <a16:creationId xmlns:a16="http://schemas.microsoft.com/office/drawing/2014/main" id="{BE755F3B-8205-46CE-BD71-86CA7955BA70}"/>
              </a:ext>
            </a:extLst>
            <ns2:hlinkClick xmlns:ns2="http://schemas.openxmlformats.org/drawingml/2006/main" xmlns:ns3="http://schemas.openxmlformats.org/officeDocument/2006/relationships" ns3:id="rIdNav49" action="ppaction://hlinksldjump"/>
          </p:cNvPr>
          <p:cNvSpPr>
            <a:spLocks xmlns:a="http://schemas.openxmlformats.org/drawingml/2006/main" noGrp="1"/>
          </p:cNvSpPr>
          <p:nvPr/>
        </p:nvSpPr>
        <p:spPr>
          <a:xfrm xmlns:a="http://schemas.openxmlformats.org/drawingml/2006/main">
            <a:off x="9620250" y="6286500"/>
            <a:ext cx="933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Previous</a:t>
            </a:r>
          </a:p>
        </p:txBody>
      </p:sp>
      <p:sp>
        <p:nvSpPr>
          <p:cNvPr id="7" name="jump-13-178">
            <a:extLst xmlns:a="http://schemas.openxmlformats.org/drawingml/2006/main">
              <a:ext uri="{FF2B5EF4-FFF2-40B4-BE49-F238E27FC236}">
                <a16:creationId xmlns:a16="http://schemas.microsoft.com/office/drawing/2014/main" id="{8B4383FC-F3CA-46F3-AC9E-5A6C463AB570}"/>
              </a:ext>
            </a:extLst>
            <ns4:hlinkClick xmlns:ns4="http://schemas.openxmlformats.org/drawingml/2006/main" xmlns:ns5="http://schemas.openxmlformats.org/officeDocument/2006/relationships" ns5:id="rIdNav50" action="ppaction://hlinksldjump"/>
          </p:cNvPr>
          <p:cNvSpPr>
            <a:spLocks xmlns:a="http://schemas.openxmlformats.org/drawingml/2006/main" noGrp="1"/>
          </p:cNvSpPr>
          <p:nvPr/>
        </p:nvSpPr>
        <p:spPr>
          <a:xfrm xmlns:a="http://schemas.openxmlformats.org/drawingml/2006/main">
            <a:off x="10839450" y="6286500"/>
            <a:ext cx="666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Next</a:t>
            </a:r>
          </a:p>
        </p:txBody>
      </p:sp>
      <p:sp>
        <p:nvSpPr>
          <p:cNvPr id="8" name="text-179">
            <a:extLst xmlns:a="http://schemas.openxmlformats.org/drawingml/2006/main">
              <a:ext uri="{FF2B5EF4-FFF2-40B4-BE49-F238E27FC236}">
                <a16:creationId xmlns:a16="http://schemas.microsoft.com/office/drawing/2014/main" id="{3E8008C3-8581-4129-9129-ACEE9091D678}"/>
              </a:ext>
            </a:extLst>
          </p:cNvPr>
          <p:cNvSpPr>
            <a:spLocks xmlns:a="http://schemas.openxmlformats.org/drawingml/2006/main" noGrp="1"/>
          </p:cNvSpPr>
          <p:nvPr/>
        </p:nvSpPr>
        <p:spPr>
          <a:xfrm xmlns:a="http://schemas.openxmlformats.org/drawingml/2006/main">
            <a:off x="628650" y="2133600"/>
            <a:ext cx="3143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83C30"/>
                </a:solidFill>
                <a:latin typeface="Nimbus Sans"/>
                <a:ea typeface="Nimbus Sans"/>
                <a:cs typeface="Nimbus Sans"/>
              </a:defRPr>
            </a:pPr>
            <a:r>
              <a:rPr sz="1950" b="1">
                <a:solidFill>
                  <a:srgbClr val="183C30"/>
                </a:solidFill>
                <a:latin typeface="Nimbus Sans"/>
                <a:ea typeface="Nimbus Sans"/>
                <a:cs typeface="Nimbus Sans"/>
              </a:rPr>
              <a:t>Current-state assessment</a:t>
            </a:r>
          </a:p>
        </p:txBody>
      </p:sp>
      <p:sp>
        <p:nvSpPr>
          <p:cNvPr id="9" name="text-180">
            <a:extLst xmlns:a="http://schemas.openxmlformats.org/drawingml/2006/main">
              <a:ext uri="{FF2B5EF4-FFF2-40B4-BE49-F238E27FC236}">
                <a16:creationId xmlns:a16="http://schemas.microsoft.com/office/drawing/2014/main" id="{851668BD-55D9-46CA-9EC0-FF9C897DB884}"/>
              </a:ext>
            </a:extLst>
          </p:cNvPr>
          <p:cNvSpPr>
            <a:spLocks xmlns:a="http://schemas.openxmlformats.org/drawingml/2006/main" noGrp="1"/>
          </p:cNvSpPr>
          <p:nvPr/>
        </p:nvSpPr>
        <p:spPr>
          <a:xfrm xmlns:a="http://schemas.openxmlformats.org/drawingml/2006/main">
            <a:off x="4010025" y="2133600"/>
            <a:ext cx="7572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24382F"/>
                </a:solidFill>
                <a:latin typeface="Nimbus Sans"/>
                <a:ea typeface="Nimbus Sans"/>
                <a:cs typeface="Nimbus Sans"/>
              </a:defRPr>
            </a:pPr>
            <a:r>
              <a:rPr sz="1875" b="0">
                <a:solidFill>
                  <a:srgbClr val="24382F"/>
                </a:solidFill>
                <a:latin typeface="Nimbus Sans"/>
                <a:ea typeface="Nimbus Sans"/>
                <a:cs typeface="Nimbus Sans"/>
              </a:rPr>
              <a:t>Documented workflow, observed constraints, and an agreed baseline.</a:t>
            </a:r>
          </a:p>
        </p:txBody>
      </p:sp>
      <p:sp>
        <p:nvSpPr>
          <p:cNvPr id="10" name="text-181">
            <a:extLst xmlns:a="http://schemas.openxmlformats.org/drawingml/2006/main">
              <a:ext uri="{FF2B5EF4-FFF2-40B4-BE49-F238E27FC236}">
                <a16:creationId xmlns:a16="http://schemas.microsoft.com/office/drawing/2014/main" id="{D5540B2C-9404-417B-9AD2-5584041D7F95}"/>
              </a:ext>
            </a:extLst>
          </p:cNvPr>
          <p:cNvSpPr>
            <a:spLocks xmlns:a="http://schemas.openxmlformats.org/drawingml/2006/main" noGrp="1"/>
          </p:cNvSpPr>
          <p:nvPr/>
        </p:nvSpPr>
        <p:spPr>
          <a:xfrm xmlns:a="http://schemas.openxmlformats.org/drawingml/2006/main">
            <a:off x="628650" y="3028950"/>
            <a:ext cx="3143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83C30"/>
                </a:solidFill>
                <a:latin typeface="Nimbus Sans"/>
                <a:ea typeface="Nimbus Sans"/>
                <a:cs typeface="Nimbus Sans"/>
              </a:defRPr>
            </a:pPr>
            <a:r>
              <a:rPr sz="1950" b="1">
                <a:solidFill>
                  <a:srgbClr val="183C30"/>
                </a:solidFill>
                <a:latin typeface="Nimbus Sans"/>
                <a:ea typeface="Nimbus Sans"/>
                <a:cs typeface="Nimbus Sans"/>
              </a:rPr>
              <a:t>Workflow and algorithm specification</a:t>
            </a:r>
          </a:p>
        </p:txBody>
      </p:sp>
      <p:sp>
        <p:nvSpPr>
          <p:cNvPr id="11" name="text-182">
            <a:extLst xmlns:a="http://schemas.openxmlformats.org/drawingml/2006/main">
              <a:ext uri="{FF2B5EF4-FFF2-40B4-BE49-F238E27FC236}">
                <a16:creationId xmlns:a16="http://schemas.microsoft.com/office/drawing/2014/main" id="{99B8B466-7912-44B0-AE87-60AEF7FFB7D4}"/>
              </a:ext>
            </a:extLst>
          </p:cNvPr>
          <p:cNvSpPr>
            <a:spLocks xmlns:a="http://schemas.openxmlformats.org/drawingml/2006/main" noGrp="1"/>
          </p:cNvSpPr>
          <p:nvPr/>
        </p:nvSpPr>
        <p:spPr>
          <a:xfrm xmlns:a="http://schemas.openxmlformats.org/drawingml/2006/main">
            <a:off x="4010025" y="3028950"/>
            <a:ext cx="7572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24382F"/>
                </a:solidFill>
                <a:latin typeface="Nimbus Sans"/>
                <a:ea typeface="Nimbus Sans"/>
                <a:cs typeface="Nimbus Sans"/>
              </a:defRPr>
            </a:pPr>
            <a:r>
              <a:rPr sz="1875" b="0">
                <a:solidFill>
                  <a:srgbClr val="24382F"/>
                </a:solidFill>
                <a:latin typeface="Nimbus Sans"/>
                <a:ea typeface="Nimbus Sans"/>
                <a:cs typeface="Nimbus Sans"/>
              </a:rPr>
              <a:t>Roles, decision rules, exceptions, handoffs, and operating assumptions.</a:t>
            </a:r>
          </a:p>
        </p:txBody>
      </p:sp>
      <p:sp>
        <p:nvSpPr>
          <p:cNvPr id="12" name="text-183">
            <a:extLst xmlns:a="http://schemas.openxmlformats.org/drawingml/2006/main">
              <a:ext uri="{FF2B5EF4-FFF2-40B4-BE49-F238E27FC236}">
                <a16:creationId xmlns:a16="http://schemas.microsoft.com/office/drawing/2014/main" id="{1C39D2C4-0E77-481C-8483-0A84CC68D6F3}"/>
              </a:ext>
            </a:extLst>
          </p:cNvPr>
          <p:cNvSpPr>
            <a:spLocks xmlns:a="http://schemas.openxmlformats.org/drawingml/2006/main" noGrp="1"/>
          </p:cNvSpPr>
          <p:nvPr/>
        </p:nvSpPr>
        <p:spPr>
          <a:xfrm xmlns:a="http://schemas.openxmlformats.org/drawingml/2006/main">
            <a:off x="628650" y="3924300"/>
            <a:ext cx="3143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83C30"/>
                </a:solidFill>
                <a:latin typeface="Nimbus Sans"/>
                <a:ea typeface="Nimbus Sans"/>
                <a:cs typeface="Nimbus Sans"/>
              </a:defRPr>
            </a:pPr>
            <a:r>
              <a:rPr sz="1950" b="1">
                <a:solidFill>
                  <a:srgbClr val="183C30"/>
                </a:solidFill>
                <a:latin typeface="Nimbus Sans"/>
                <a:ea typeface="Nimbus Sans"/>
                <a:cs typeface="Nimbus Sans"/>
              </a:rPr>
              <a:t>Pilot and implementation plan</a:t>
            </a:r>
          </a:p>
        </p:txBody>
      </p:sp>
      <p:sp>
        <p:nvSpPr>
          <p:cNvPr id="13" name="text-184">
            <a:extLst xmlns:a="http://schemas.openxmlformats.org/drawingml/2006/main">
              <a:ext uri="{FF2B5EF4-FFF2-40B4-BE49-F238E27FC236}">
                <a16:creationId xmlns:a16="http://schemas.microsoft.com/office/drawing/2014/main" id="{6F83EEDA-C3F8-4C1F-99CF-AAD2214A2CA0}"/>
              </a:ext>
            </a:extLst>
          </p:cNvPr>
          <p:cNvSpPr>
            <a:spLocks xmlns:a="http://schemas.openxmlformats.org/drawingml/2006/main" noGrp="1"/>
          </p:cNvSpPr>
          <p:nvPr/>
        </p:nvSpPr>
        <p:spPr>
          <a:xfrm xmlns:a="http://schemas.openxmlformats.org/drawingml/2006/main">
            <a:off x="4010025" y="3924300"/>
            <a:ext cx="7572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24382F"/>
                </a:solidFill>
                <a:latin typeface="Nimbus Sans"/>
                <a:ea typeface="Nimbus Sans"/>
                <a:cs typeface="Nimbus Sans"/>
              </a:defRPr>
            </a:pPr>
            <a:r>
              <a:rPr sz="1875" b="0">
                <a:solidFill>
                  <a:srgbClr val="24382F"/>
                </a:solidFill>
                <a:latin typeface="Nimbus Sans"/>
                <a:ea typeface="Nimbus Sans"/>
                <a:cs typeface="Nimbus Sans"/>
              </a:rPr>
              <a:t>Scope, ownership, readiness criteria, measures, and review points.</a:t>
            </a:r>
          </a:p>
        </p:txBody>
      </p:sp>
      <p:sp>
        <p:nvSpPr>
          <p:cNvPr id="14" name="text-185">
            <a:extLst xmlns:a="http://schemas.openxmlformats.org/drawingml/2006/main">
              <a:ext uri="{FF2B5EF4-FFF2-40B4-BE49-F238E27FC236}">
                <a16:creationId xmlns:a16="http://schemas.microsoft.com/office/drawing/2014/main" id="{DA7EFDD0-C2D2-436A-BC95-9BF073850461}"/>
              </a:ext>
            </a:extLst>
          </p:cNvPr>
          <p:cNvSpPr>
            <a:spLocks xmlns:a="http://schemas.openxmlformats.org/drawingml/2006/main" noGrp="1"/>
          </p:cNvSpPr>
          <p:nvPr/>
        </p:nvSpPr>
        <p:spPr>
          <a:xfrm xmlns:a="http://schemas.openxmlformats.org/drawingml/2006/main">
            <a:off x="628650" y="4819650"/>
            <a:ext cx="3143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83C30"/>
                </a:solidFill>
                <a:latin typeface="Nimbus Sans"/>
                <a:ea typeface="Nimbus Sans"/>
                <a:cs typeface="Nimbus Sans"/>
              </a:defRPr>
            </a:pPr>
            <a:r>
              <a:rPr sz="1950" b="1">
                <a:solidFill>
                  <a:srgbClr val="183C30"/>
                </a:solidFill>
                <a:latin typeface="Nimbus Sans"/>
                <a:ea typeface="Nimbus Sans"/>
                <a:cs typeface="Nimbus Sans"/>
              </a:rPr>
              <a:t>Executive decision brief</a:t>
            </a:r>
          </a:p>
        </p:txBody>
      </p:sp>
      <p:sp>
        <p:nvSpPr>
          <p:cNvPr id="15" name="text-186">
            <a:extLst xmlns:a="http://schemas.openxmlformats.org/drawingml/2006/main">
              <a:ext uri="{FF2B5EF4-FFF2-40B4-BE49-F238E27FC236}">
                <a16:creationId xmlns:a16="http://schemas.microsoft.com/office/drawing/2014/main" id="{06DA126B-199A-402C-9AFE-4CC2079ED5B1}"/>
              </a:ext>
            </a:extLst>
          </p:cNvPr>
          <p:cNvSpPr>
            <a:spLocks xmlns:a="http://schemas.openxmlformats.org/drawingml/2006/main" noGrp="1"/>
          </p:cNvSpPr>
          <p:nvPr/>
        </p:nvSpPr>
        <p:spPr>
          <a:xfrm xmlns:a="http://schemas.openxmlformats.org/drawingml/2006/main">
            <a:off x="4010025" y="4819650"/>
            <a:ext cx="7572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24382F"/>
                </a:solidFill>
                <a:latin typeface="Nimbus Sans"/>
                <a:ea typeface="Nimbus Sans"/>
                <a:cs typeface="Nimbus Sans"/>
              </a:defRPr>
            </a:pPr>
            <a:r>
              <a:rPr sz="1875" b="0">
                <a:solidFill>
                  <a:srgbClr val="24382F"/>
                </a:solidFill>
                <a:latin typeface="Nimbus Sans"/>
                <a:ea typeface="Nimbus Sans"/>
                <a:cs typeface="Nimbus Sans"/>
              </a:rPr>
              <a:t>Findings, options, limitations, and the decision the evidence supports.</a:t>
            </a:r>
          </a:p>
        </p:txBody>
      </p:sp>
    </p:spTree>
    <p:extLst>
      <p:ext uri="{BB962C8B-B14F-4D97-AF65-F5344CB8AC3E}">
        <p14:creationId xmlns:p14="http://schemas.microsoft.com/office/powerpoint/2010/main" val="740804579"/>
      </p:ext>
    </p:extLst>
  </p:cSld>
</p:sld>
</file>

<file path=ppt/slides/slide13.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6" name="text-187">
            <a:extLst xmlns:a="http://schemas.openxmlformats.org/drawingml/2006/main">
              <a:ext uri="{FF2B5EF4-FFF2-40B4-BE49-F238E27FC236}">
                <a16:creationId xmlns:a16="http://schemas.microsoft.com/office/drawing/2014/main" id="{EE7245C2-1DAB-41D0-8086-F1125D2A699A}"/>
              </a:ext>
            </a:extLst>
          </p:cNvPr>
          <p:cNvSpPr>
            <a:spLocks xmlns:a="http://schemas.openxmlformats.org/drawingml/2006/main" noGrp="1"/>
          </p:cNvSpPr>
          <p:nvPr/>
        </p:nvSpPr>
        <p:spPr>
          <a:xfrm xmlns:a="http://schemas.openxmlformats.org/drawingml/2006/main">
            <a:off x="609600" y="552450"/>
            <a:ext cx="10972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450" b="1">
                <a:solidFill>
                  <a:srgbClr val="24382F"/>
                </a:solidFill>
                <a:latin typeface="Nimbus Sans"/>
                <a:ea typeface="Nimbus Sans"/>
                <a:cs typeface="Nimbus Sans"/>
              </a:defRPr>
            </a:pPr>
            <a:r>
              <a:rPr sz="3450" b="1">
                <a:solidFill>
                  <a:srgbClr val="24382F"/>
                </a:solidFill>
                <a:latin typeface="Nimbus Sans"/>
                <a:ea typeface="Nimbus Sans"/>
                <a:cs typeface="Nimbus Sans"/>
              </a:rPr>
              <a:t>Measures that reflect the work</a:t>
            </a:r>
          </a:p>
        </p:txBody>
      </p:sp>
      <p:sp>
        <p:nvSpPr>
          <p:cNvPr id="2" name="text-188">
            <a:extLst xmlns:a="http://schemas.openxmlformats.org/drawingml/2006/main">
              <a:ext uri="{FF2B5EF4-FFF2-40B4-BE49-F238E27FC236}">
                <a16:creationId xmlns:a16="http://schemas.microsoft.com/office/drawing/2014/main" id="{AB874FB5-AC7F-4B52-BE29-5EFC1A154D98}"/>
              </a:ext>
            </a:extLst>
          </p:cNvPr>
          <p:cNvSpPr>
            <a:spLocks xmlns:a="http://schemas.openxmlformats.org/drawingml/2006/main" noGrp="1"/>
          </p:cNvSpPr>
          <p:nvPr/>
        </p:nvSpPr>
        <p:spPr>
          <a:xfrm xmlns:a="http://schemas.openxmlformats.org/drawingml/2006/main">
            <a:off x="628650" y="1352550"/>
            <a:ext cx="10953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5D6C64"/>
                </a:solidFill>
                <a:latin typeface="Nimbus Sans"/>
                <a:ea typeface="Nimbus Sans"/>
                <a:cs typeface="Nimbus Sans"/>
              </a:defRPr>
            </a:pPr>
            <a:r>
              <a:rPr sz="1875" b="0">
                <a:solidFill>
                  <a:srgbClr val="5D6C64"/>
                </a:solidFill>
                <a:latin typeface="Nimbus Sans"/>
                <a:ea typeface="Nimbus Sans"/>
                <a:cs typeface="Nimbus Sans"/>
              </a:rPr>
              <a:t>A primary outcome needs balancing measures</a:t>
            </a:r>
          </a:p>
        </p:txBody>
      </p:sp>
      <p:sp>
        <p:nvSpPr>
          <p:cNvPr id="3" name="text-189">
            <a:extLst xmlns:a="http://schemas.openxmlformats.org/drawingml/2006/main">
              <a:ext uri="{FF2B5EF4-FFF2-40B4-BE49-F238E27FC236}">
                <a16:creationId xmlns:a16="http://schemas.microsoft.com/office/drawing/2014/main" id="{7F5B8AB2-74CF-4081-A013-3F3554C4964A}"/>
              </a:ext>
            </a:extLst>
          </p:cNvPr>
          <p:cNvSpPr>
            <a:spLocks xmlns:a="http://schemas.openxmlformats.org/drawingml/2006/main" noGrp="1"/>
          </p:cNvSpPr>
          <p:nvPr/>
        </p:nvSpPr>
        <p:spPr>
          <a:xfrm xmlns:a="http://schemas.openxmlformats.org/drawingml/2006/main">
            <a:off x="609600" y="6315075"/>
            <a:ext cx="247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1">
                <a:solidFill>
                  <a:srgbClr val="5D6C64"/>
                </a:solidFill>
                <a:latin typeface="Nimbus Sans"/>
                <a:ea typeface="Nimbus Sans"/>
                <a:cs typeface="Nimbus Sans"/>
              </a:defRPr>
            </a:pPr>
            <a:r>
              <a:rPr sz="1275" b="1">
                <a:solidFill>
                  <a:srgbClr val="5D6C64"/>
                </a:solidFill>
                <a:latin typeface="Nimbus Sans"/>
                <a:ea typeface="Nimbus Sans"/>
                <a:cs typeface="Nimbus Sans"/>
              </a:rPr>
              <a:t>StreamLine Health</a:t>
            </a:r>
          </a:p>
        </p:txBody>
      </p:sp>
      <p:sp>
        <p:nvSpPr>
          <p:cNvPr id="4" name="text-190">
            <a:extLst xmlns:a="http://schemas.openxmlformats.org/drawingml/2006/main">
              <a:ext uri="{FF2B5EF4-FFF2-40B4-BE49-F238E27FC236}">
                <a16:creationId xmlns:a16="http://schemas.microsoft.com/office/drawing/2014/main" id="{E25DF626-CA4B-4BCC-8D35-0CF66A3DA024}"/>
              </a:ext>
            </a:extLst>
          </p:cNvPr>
          <p:cNvSpPr>
            <a:spLocks xmlns:a="http://schemas.openxmlformats.org/drawingml/2006/main" noGrp="1"/>
          </p:cNvSpPr>
          <p:nvPr/>
        </p:nvSpPr>
        <p:spPr>
          <a:xfrm xmlns:a="http://schemas.openxmlformats.org/drawingml/2006/main">
            <a:off x="5524500" y="6315075"/>
            <a:ext cx="1143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0">
                <a:solidFill>
                  <a:srgbClr val="5D6C64"/>
                </a:solidFill>
                <a:latin typeface="Nimbus Sans"/>
                <a:ea typeface="Nimbus Sans"/>
                <a:cs typeface="Nimbus Sans"/>
              </a:defRPr>
            </a:pPr>
            <a:r>
              <a:rPr sz="1275" b="0">
                <a:solidFill>
                  <a:srgbClr val="5D6C64"/>
                </a:solidFill>
                <a:latin typeface="Nimbus Sans"/>
                <a:ea typeface="Nimbus Sans"/>
                <a:cs typeface="Nimbus Sans"/>
              </a:rPr>
              <a:t>13 / 16</a:t>
            </a:r>
          </a:p>
        </p:txBody>
      </p:sp>
      <p:sp>
        <p:nvSpPr>
          <p:cNvPr id="5" name="jump-2-191">
            <a:extLst xmlns:a="http://schemas.openxmlformats.org/drawingml/2006/main">
              <a:ext uri="{FF2B5EF4-FFF2-40B4-BE49-F238E27FC236}">
                <a16:creationId xmlns:a16="http://schemas.microsoft.com/office/drawing/2014/main" id="{621BF815-2C18-4082-93C1-1AD5DE024246}"/>
              </a:ext>
            </a:extLst>
            <ns0:hlinkClick xmlns:ns0="http://schemas.openxmlformats.org/drawingml/2006/main" xmlns:ns1="http://schemas.openxmlformats.org/officeDocument/2006/relationships" ns1:id="rIdNav51" action="ppaction://hlinksldjump"/>
          </p:cNvPr>
          <p:cNvSpPr>
            <a:spLocks xmlns:a="http://schemas.openxmlformats.org/drawingml/2006/main" noGrp="1"/>
          </p:cNvSpPr>
          <p:nvPr/>
        </p:nvSpPr>
        <p:spPr>
          <a:xfrm xmlns:a="http://schemas.openxmlformats.org/drawingml/2006/main">
            <a:off x="8658225" y="6286500"/>
            <a:ext cx="857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Agenda</a:t>
            </a:r>
          </a:p>
        </p:txBody>
      </p:sp>
      <p:sp>
        <p:nvSpPr>
          <p:cNvPr id="6" name="jump-12-192">
            <a:extLst xmlns:a="http://schemas.openxmlformats.org/drawingml/2006/main">
              <a:ext uri="{FF2B5EF4-FFF2-40B4-BE49-F238E27FC236}">
                <a16:creationId xmlns:a16="http://schemas.microsoft.com/office/drawing/2014/main" id="{7F5D4E6C-466B-486D-91EC-2FDE2CABABEC}"/>
              </a:ext>
            </a:extLst>
            <ns2:hlinkClick xmlns:ns2="http://schemas.openxmlformats.org/drawingml/2006/main" xmlns:ns3="http://schemas.openxmlformats.org/officeDocument/2006/relationships" ns3:id="rIdNav52" action="ppaction://hlinksldjump"/>
          </p:cNvPr>
          <p:cNvSpPr>
            <a:spLocks xmlns:a="http://schemas.openxmlformats.org/drawingml/2006/main" noGrp="1"/>
          </p:cNvSpPr>
          <p:nvPr/>
        </p:nvSpPr>
        <p:spPr>
          <a:xfrm xmlns:a="http://schemas.openxmlformats.org/drawingml/2006/main">
            <a:off x="9620250" y="6286500"/>
            <a:ext cx="933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Previous</a:t>
            </a:r>
          </a:p>
        </p:txBody>
      </p:sp>
      <p:sp>
        <p:nvSpPr>
          <p:cNvPr id="7" name="jump-14-193">
            <a:extLst xmlns:a="http://schemas.openxmlformats.org/drawingml/2006/main">
              <a:ext uri="{FF2B5EF4-FFF2-40B4-BE49-F238E27FC236}">
                <a16:creationId xmlns:a16="http://schemas.microsoft.com/office/drawing/2014/main" id="{1BBCFE5C-816C-4E15-90C4-A79C642685DD}"/>
              </a:ext>
            </a:extLst>
            <ns4:hlinkClick xmlns:ns4="http://schemas.openxmlformats.org/drawingml/2006/main" xmlns:ns5="http://schemas.openxmlformats.org/officeDocument/2006/relationships" ns5:id="rIdNav53" action="ppaction://hlinksldjump"/>
          </p:cNvPr>
          <p:cNvSpPr>
            <a:spLocks xmlns:a="http://schemas.openxmlformats.org/drawingml/2006/main" noGrp="1"/>
          </p:cNvSpPr>
          <p:nvPr/>
        </p:nvSpPr>
        <p:spPr>
          <a:xfrm xmlns:a="http://schemas.openxmlformats.org/drawingml/2006/main">
            <a:off x="10839450" y="6286500"/>
            <a:ext cx="666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Next</a:t>
            </a:r>
          </a:p>
        </p:txBody>
      </p:sp>
      <p:sp>
        <p:nvSpPr>
          <p:cNvPr id="8" name="text-194">
            <a:extLst xmlns:a="http://schemas.openxmlformats.org/drawingml/2006/main">
              <a:ext uri="{FF2B5EF4-FFF2-40B4-BE49-F238E27FC236}">
                <a16:creationId xmlns:a16="http://schemas.microsoft.com/office/drawing/2014/main" id="{2E8BD33C-F156-4815-B139-D15FCBA9B5A6}"/>
              </a:ext>
            </a:extLst>
          </p:cNvPr>
          <p:cNvSpPr>
            <a:spLocks xmlns:a="http://schemas.openxmlformats.org/drawingml/2006/main" noGrp="1"/>
          </p:cNvSpPr>
          <p:nvPr/>
        </p:nvSpPr>
        <p:spPr>
          <a:xfrm xmlns:a="http://schemas.openxmlformats.org/drawingml/2006/main">
            <a:off x="628650" y="2133600"/>
            <a:ext cx="3143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83C30"/>
                </a:solidFill>
                <a:latin typeface="Nimbus Sans"/>
                <a:ea typeface="Nimbus Sans"/>
                <a:cs typeface="Nimbus Sans"/>
              </a:defRPr>
            </a:pPr>
            <a:r>
              <a:rPr sz="1950" b="1">
                <a:solidFill>
                  <a:srgbClr val="183C30"/>
                </a:solidFill>
                <a:latin typeface="Nimbus Sans"/>
                <a:ea typeface="Nimbus Sans"/>
                <a:cs typeface="Nimbus Sans"/>
              </a:rPr>
              <a:t>Access and flow</a:t>
            </a:r>
          </a:p>
        </p:txBody>
      </p:sp>
      <p:sp>
        <p:nvSpPr>
          <p:cNvPr id="9" name="text-195">
            <a:extLst xmlns:a="http://schemas.openxmlformats.org/drawingml/2006/main">
              <a:ext uri="{FF2B5EF4-FFF2-40B4-BE49-F238E27FC236}">
                <a16:creationId xmlns:a16="http://schemas.microsoft.com/office/drawing/2014/main" id="{404FCBEE-D6EB-4543-9763-AE7E0AE1193C}"/>
              </a:ext>
            </a:extLst>
          </p:cNvPr>
          <p:cNvSpPr>
            <a:spLocks xmlns:a="http://schemas.openxmlformats.org/drawingml/2006/main" noGrp="1"/>
          </p:cNvSpPr>
          <p:nvPr/>
        </p:nvSpPr>
        <p:spPr>
          <a:xfrm xmlns:a="http://schemas.openxmlformats.org/drawingml/2006/main">
            <a:off x="4010025" y="2133600"/>
            <a:ext cx="7572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24382F"/>
                </a:solidFill>
                <a:latin typeface="Nimbus Sans"/>
                <a:ea typeface="Nimbus Sans"/>
                <a:cs typeface="Nimbus Sans"/>
              </a:defRPr>
            </a:pPr>
            <a:r>
              <a:rPr sz="1875" b="0">
                <a:solidFill>
                  <a:srgbClr val="24382F"/>
                </a:solidFill>
                <a:latin typeface="Nimbus Sans"/>
                <a:ea typeface="Nimbus Sans"/>
                <a:cs typeface="Nimbus Sans"/>
              </a:rPr>
              <a:t>Time to service, cycle time, unresolved work, and completion.</a:t>
            </a:r>
          </a:p>
        </p:txBody>
      </p:sp>
      <p:sp>
        <p:nvSpPr>
          <p:cNvPr id="10" name="text-196">
            <a:extLst xmlns:a="http://schemas.openxmlformats.org/drawingml/2006/main">
              <a:ext uri="{FF2B5EF4-FFF2-40B4-BE49-F238E27FC236}">
                <a16:creationId xmlns:a16="http://schemas.microsoft.com/office/drawing/2014/main" id="{F9C47400-5E60-44D7-B2E6-72958E794EDC}"/>
              </a:ext>
            </a:extLst>
          </p:cNvPr>
          <p:cNvSpPr>
            <a:spLocks xmlns:a="http://schemas.openxmlformats.org/drawingml/2006/main" noGrp="1"/>
          </p:cNvSpPr>
          <p:nvPr/>
        </p:nvSpPr>
        <p:spPr>
          <a:xfrm xmlns:a="http://schemas.openxmlformats.org/drawingml/2006/main">
            <a:off x="628650" y="3028950"/>
            <a:ext cx="3143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83C30"/>
                </a:solidFill>
                <a:latin typeface="Nimbus Sans"/>
                <a:ea typeface="Nimbus Sans"/>
                <a:cs typeface="Nimbus Sans"/>
              </a:defRPr>
            </a:pPr>
            <a:r>
              <a:rPr sz="1950" b="1">
                <a:solidFill>
                  <a:srgbClr val="183C30"/>
                </a:solidFill>
                <a:latin typeface="Nimbus Sans"/>
                <a:ea typeface="Nimbus Sans"/>
                <a:cs typeface="Nimbus Sans"/>
              </a:rPr>
              <a:t>Workforce effects</a:t>
            </a:r>
          </a:p>
        </p:txBody>
      </p:sp>
      <p:sp>
        <p:nvSpPr>
          <p:cNvPr id="11" name="text-197">
            <a:extLst xmlns:a="http://schemas.openxmlformats.org/drawingml/2006/main">
              <a:ext uri="{FF2B5EF4-FFF2-40B4-BE49-F238E27FC236}">
                <a16:creationId xmlns:a16="http://schemas.microsoft.com/office/drawing/2014/main" id="{7D96A3FB-FB07-45F6-A845-54912EBC9B0A}"/>
              </a:ext>
            </a:extLst>
          </p:cNvPr>
          <p:cNvSpPr>
            <a:spLocks xmlns:a="http://schemas.openxmlformats.org/drawingml/2006/main" noGrp="1"/>
          </p:cNvSpPr>
          <p:nvPr/>
        </p:nvSpPr>
        <p:spPr>
          <a:xfrm xmlns:a="http://schemas.openxmlformats.org/drawingml/2006/main">
            <a:off x="4010025" y="3028950"/>
            <a:ext cx="7572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24382F"/>
                </a:solidFill>
                <a:latin typeface="Nimbus Sans"/>
                <a:ea typeface="Nimbus Sans"/>
                <a:cs typeface="Nimbus Sans"/>
              </a:defRPr>
            </a:pPr>
            <a:r>
              <a:rPr sz="1875" b="0">
                <a:solidFill>
                  <a:srgbClr val="24382F"/>
                </a:solidFill>
                <a:latin typeface="Nimbus Sans"/>
                <a:ea typeface="Nimbus Sans"/>
                <a:cs typeface="Nimbus Sans"/>
              </a:rPr>
              <a:t>Coordination time, interruptions, overtime, and work transferred between roles.</a:t>
            </a:r>
          </a:p>
        </p:txBody>
      </p:sp>
      <p:sp>
        <p:nvSpPr>
          <p:cNvPr id="12" name="text-198">
            <a:extLst xmlns:a="http://schemas.openxmlformats.org/drawingml/2006/main">
              <a:ext uri="{FF2B5EF4-FFF2-40B4-BE49-F238E27FC236}">
                <a16:creationId xmlns:a16="http://schemas.microsoft.com/office/drawing/2014/main" id="{7A89A0C1-9A65-4FD5-BB8F-88584E35925A}"/>
              </a:ext>
            </a:extLst>
          </p:cNvPr>
          <p:cNvSpPr>
            <a:spLocks xmlns:a="http://schemas.openxmlformats.org/drawingml/2006/main" noGrp="1"/>
          </p:cNvSpPr>
          <p:nvPr/>
        </p:nvSpPr>
        <p:spPr>
          <a:xfrm xmlns:a="http://schemas.openxmlformats.org/drawingml/2006/main">
            <a:off x="628650" y="3924300"/>
            <a:ext cx="3143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83C30"/>
                </a:solidFill>
                <a:latin typeface="Nimbus Sans"/>
                <a:ea typeface="Nimbus Sans"/>
                <a:cs typeface="Nimbus Sans"/>
              </a:defRPr>
            </a:pPr>
            <a:r>
              <a:rPr sz="1950" b="1">
                <a:solidFill>
                  <a:srgbClr val="183C30"/>
                </a:solidFill>
                <a:latin typeface="Nimbus Sans"/>
                <a:ea typeface="Nimbus Sans"/>
                <a:cs typeface="Nimbus Sans"/>
              </a:rPr>
              <a:t>Reliability</a:t>
            </a:r>
          </a:p>
        </p:txBody>
      </p:sp>
      <p:sp>
        <p:nvSpPr>
          <p:cNvPr id="13" name="text-199">
            <a:extLst xmlns:a="http://schemas.openxmlformats.org/drawingml/2006/main">
              <a:ext uri="{FF2B5EF4-FFF2-40B4-BE49-F238E27FC236}">
                <a16:creationId xmlns:a16="http://schemas.microsoft.com/office/drawing/2014/main" id="{3A99BA35-A3CD-4871-AFEA-EBC5948A6857}"/>
              </a:ext>
            </a:extLst>
          </p:cNvPr>
          <p:cNvSpPr>
            <a:spLocks xmlns:a="http://schemas.openxmlformats.org/drawingml/2006/main" noGrp="1"/>
          </p:cNvSpPr>
          <p:nvPr/>
        </p:nvSpPr>
        <p:spPr>
          <a:xfrm xmlns:a="http://schemas.openxmlformats.org/drawingml/2006/main">
            <a:off x="4010025" y="3924300"/>
            <a:ext cx="7572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24382F"/>
                </a:solidFill>
                <a:latin typeface="Nimbus Sans"/>
                <a:ea typeface="Nimbus Sans"/>
                <a:cs typeface="Nimbus Sans"/>
              </a:defRPr>
            </a:pPr>
            <a:r>
              <a:rPr sz="1875" b="0">
                <a:solidFill>
                  <a:srgbClr val="24382F"/>
                </a:solidFill>
                <a:latin typeface="Nimbus Sans"/>
                <a:ea typeface="Nimbus Sans"/>
                <a:cs typeface="Nimbus Sans"/>
              </a:rPr>
              <a:t>Exceptions, repeat contacts, accepted handoffs, and follow-through.</a:t>
            </a:r>
          </a:p>
        </p:txBody>
      </p:sp>
      <p:sp>
        <p:nvSpPr>
          <p:cNvPr id="14" name="text-200">
            <a:extLst xmlns:a="http://schemas.openxmlformats.org/drawingml/2006/main">
              <a:ext uri="{FF2B5EF4-FFF2-40B4-BE49-F238E27FC236}">
                <a16:creationId xmlns:a16="http://schemas.microsoft.com/office/drawing/2014/main" id="{ED19276E-4949-4AB4-9D15-D05796264F46}"/>
              </a:ext>
            </a:extLst>
          </p:cNvPr>
          <p:cNvSpPr>
            <a:spLocks xmlns:a="http://schemas.openxmlformats.org/drawingml/2006/main" noGrp="1"/>
          </p:cNvSpPr>
          <p:nvPr/>
        </p:nvSpPr>
        <p:spPr>
          <a:xfrm xmlns:a="http://schemas.openxmlformats.org/drawingml/2006/main">
            <a:off x="628650" y="4819650"/>
            <a:ext cx="3143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83C30"/>
                </a:solidFill>
                <a:latin typeface="Nimbus Sans"/>
                <a:ea typeface="Nimbus Sans"/>
                <a:cs typeface="Nimbus Sans"/>
              </a:defRPr>
            </a:pPr>
            <a:r>
              <a:rPr sz="1950" b="1">
                <a:solidFill>
                  <a:srgbClr val="183C30"/>
                </a:solidFill>
                <a:latin typeface="Nimbus Sans"/>
                <a:ea typeface="Nimbus Sans"/>
                <a:cs typeface="Nimbus Sans"/>
              </a:rPr>
              <a:t>Financial effects</a:t>
            </a:r>
          </a:p>
        </p:txBody>
      </p:sp>
      <p:sp>
        <p:nvSpPr>
          <p:cNvPr id="15" name="text-201">
            <a:extLst xmlns:a="http://schemas.openxmlformats.org/drawingml/2006/main">
              <a:ext uri="{FF2B5EF4-FFF2-40B4-BE49-F238E27FC236}">
                <a16:creationId xmlns:a16="http://schemas.microsoft.com/office/drawing/2014/main" id="{9185F03B-81C2-4879-916A-AF982393DD46}"/>
              </a:ext>
            </a:extLst>
          </p:cNvPr>
          <p:cNvSpPr>
            <a:spLocks xmlns:a="http://schemas.openxmlformats.org/drawingml/2006/main" noGrp="1"/>
          </p:cNvSpPr>
          <p:nvPr/>
        </p:nvSpPr>
        <p:spPr>
          <a:xfrm xmlns:a="http://schemas.openxmlformats.org/drawingml/2006/main">
            <a:off x="4010025" y="4819650"/>
            <a:ext cx="7572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24382F"/>
                </a:solidFill>
                <a:latin typeface="Nimbus Sans"/>
                <a:ea typeface="Nimbus Sans"/>
                <a:cs typeface="Nimbus Sans"/>
              </a:defRPr>
            </a:pPr>
            <a:r>
              <a:rPr sz="1875" b="0">
                <a:solidFill>
                  <a:srgbClr val="24382F"/>
                </a:solidFill>
                <a:latin typeface="Nimbus Sans"/>
                <a:ea typeface="Nimbus Sans"/>
                <a:cs typeface="Nimbus Sans"/>
              </a:rPr>
              <a:t>Resource use, avoidable rework, payment experience, and implementation cost.</a:t>
            </a:r>
          </a:p>
        </p:txBody>
      </p:sp>
    </p:spTree>
    <p:extLst>
      <p:ext uri="{BB962C8B-B14F-4D97-AF65-F5344CB8AC3E}">
        <p14:creationId xmlns:p14="http://schemas.microsoft.com/office/powerpoint/2010/main" val="239472401"/>
      </p:ext>
    </p:extLst>
  </p:cSld>
</p:sld>
</file>

<file path=ppt/slides/slide14.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7" name="text-202">
            <a:extLst xmlns:a="http://schemas.openxmlformats.org/drawingml/2006/main">
              <a:ext uri="{FF2B5EF4-FFF2-40B4-BE49-F238E27FC236}">
                <a16:creationId xmlns:a16="http://schemas.microsoft.com/office/drawing/2014/main" id="{460E3A4E-D50D-4489-AF85-6F2199C69720}"/>
              </a:ext>
            </a:extLst>
          </p:cNvPr>
          <p:cNvSpPr>
            <a:spLocks xmlns:a="http://schemas.openxmlformats.org/drawingml/2006/main" noGrp="1"/>
          </p:cNvSpPr>
          <p:nvPr/>
        </p:nvSpPr>
        <p:spPr>
          <a:xfrm xmlns:a="http://schemas.openxmlformats.org/drawingml/2006/main">
            <a:off x="609600" y="552450"/>
            <a:ext cx="10972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450" b="1">
                <a:solidFill>
                  <a:srgbClr val="24382F"/>
                </a:solidFill>
                <a:latin typeface="Nimbus Sans"/>
                <a:ea typeface="Nimbus Sans"/>
                <a:cs typeface="Nimbus Sans"/>
              </a:defRPr>
            </a:pPr>
            <a:r>
              <a:rPr sz="3450" b="1">
                <a:solidFill>
                  <a:srgbClr val="24382F"/>
                </a:solidFill>
                <a:latin typeface="Nimbus Sans"/>
                <a:ea typeface="Nimbus Sans"/>
                <a:cs typeface="Nimbus Sans"/>
              </a:rPr>
              <a:t>The executive website experience</a:t>
            </a:r>
          </a:p>
        </p:txBody>
      </p:sp>
      <p:sp>
        <p:nvSpPr>
          <p:cNvPr id="2" name="text-203">
            <a:extLst xmlns:a="http://schemas.openxmlformats.org/drawingml/2006/main">
              <a:ext uri="{FF2B5EF4-FFF2-40B4-BE49-F238E27FC236}">
                <a16:creationId xmlns:a16="http://schemas.microsoft.com/office/drawing/2014/main" id="{6D9F3E62-3FBA-4D5B-B713-CCA700989440}"/>
              </a:ext>
            </a:extLst>
          </p:cNvPr>
          <p:cNvSpPr>
            <a:spLocks xmlns:a="http://schemas.openxmlformats.org/drawingml/2006/main" noGrp="1"/>
          </p:cNvSpPr>
          <p:nvPr/>
        </p:nvSpPr>
        <p:spPr>
          <a:xfrm xmlns:a="http://schemas.openxmlformats.org/drawingml/2006/main">
            <a:off x="628650" y="1352550"/>
            <a:ext cx="10953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5D6C64"/>
                </a:solidFill>
                <a:latin typeface="Nimbus Sans"/>
                <a:ea typeface="Nimbus Sans"/>
                <a:cs typeface="Nimbus Sans"/>
              </a:defRPr>
            </a:pPr>
            <a:r>
              <a:rPr sz="1875" b="0">
                <a:solidFill>
                  <a:srgbClr val="5D6C64"/>
                </a:solidFill>
                <a:latin typeface="Nimbus Sans"/>
                <a:ea typeface="Nimbus Sans"/>
                <a:cs typeface="Nimbus Sans"/>
              </a:rPr>
              <a:t>An interactive briefing with direct access to the evidence</a:t>
            </a:r>
          </a:p>
        </p:txBody>
      </p:sp>
      <p:sp>
        <p:nvSpPr>
          <p:cNvPr id="3" name="text-204">
            <a:extLst xmlns:a="http://schemas.openxmlformats.org/drawingml/2006/main">
              <a:ext uri="{FF2B5EF4-FFF2-40B4-BE49-F238E27FC236}">
                <a16:creationId xmlns:a16="http://schemas.microsoft.com/office/drawing/2014/main" id="{9449CEBE-737D-4957-BF9A-83DAE4714DCB}"/>
              </a:ext>
            </a:extLst>
          </p:cNvPr>
          <p:cNvSpPr>
            <a:spLocks xmlns:a="http://schemas.openxmlformats.org/drawingml/2006/main" noGrp="1"/>
          </p:cNvSpPr>
          <p:nvPr/>
        </p:nvSpPr>
        <p:spPr>
          <a:xfrm xmlns:a="http://schemas.openxmlformats.org/drawingml/2006/main">
            <a:off x="609600" y="6315075"/>
            <a:ext cx="247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1">
                <a:solidFill>
                  <a:srgbClr val="5D6C64"/>
                </a:solidFill>
                <a:latin typeface="Nimbus Sans"/>
                <a:ea typeface="Nimbus Sans"/>
                <a:cs typeface="Nimbus Sans"/>
              </a:defRPr>
            </a:pPr>
            <a:r>
              <a:rPr sz="1275" b="1">
                <a:solidFill>
                  <a:srgbClr val="5D6C64"/>
                </a:solidFill>
                <a:latin typeface="Nimbus Sans"/>
                <a:ea typeface="Nimbus Sans"/>
                <a:cs typeface="Nimbus Sans"/>
              </a:rPr>
              <a:t>StreamLine Health</a:t>
            </a:r>
          </a:p>
        </p:txBody>
      </p:sp>
      <p:sp>
        <p:nvSpPr>
          <p:cNvPr id="4" name="text-205">
            <a:extLst xmlns:a="http://schemas.openxmlformats.org/drawingml/2006/main">
              <a:ext uri="{FF2B5EF4-FFF2-40B4-BE49-F238E27FC236}">
                <a16:creationId xmlns:a16="http://schemas.microsoft.com/office/drawing/2014/main" id="{F87FEB09-D236-4B6D-9EBF-100C77490680}"/>
              </a:ext>
            </a:extLst>
          </p:cNvPr>
          <p:cNvSpPr>
            <a:spLocks xmlns:a="http://schemas.openxmlformats.org/drawingml/2006/main" noGrp="1"/>
          </p:cNvSpPr>
          <p:nvPr/>
        </p:nvSpPr>
        <p:spPr>
          <a:xfrm xmlns:a="http://schemas.openxmlformats.org/drawingml/2006/main">
            <a:off x="5524500" y="6315075"/>
            <a:ext cx="1143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0">
                <a:solidFill>
                  <a:srgbClr val="5D6C64"/>
                </a:solidFill>
                <a:latin typeface="Nimbus Sans"/>
                <a:ea typeface="Nimbus Sans"/>
                <a:cs typeface="Nimbus Sans"/>
              </a:defRPr>
            </a:pPr>
            <a:r>
              <a:rPr sz="1275" b="0">
                <a:solidFill>
                  <a:srgbClr val="5D6C64"/>
                </a:solidFill>
                <a:latin typeface="Nimbus Sans"/>
                <a:ea typeface="Nimbus Sans"/>
                <a:cs typeface="Nimbus Sans"/>
              </a:rPr>
              <a:t>14 / 16</a:t>
            </a:r>
          </a:p>
        </p:txBody>
      </p:sp>
      <p:sp>
        <p:nvSpPr>
          <p:cNvPr id="5" name="jump-2-206">
            <a:extLst xmlns:a="http://schemas.openxmlformats.org/drawingml/2006/main">
              <a:ext uri="{FF2B5EF4-FFF2-40B4-BE49-F238E27FC236}">
                <a16:creationId xmlns:a16="http://schemas.microsoft.com/office/drawing/2014/main" id="{A3EC5195-5040-4285-A0C2-3D1F79E4B013}"/>
              </a:ext>
            </a:extLst>
            <ns0:hlinkClick xmlns:ns0="http://schemas.openxmlformats.org/drawingml/2006/main" xmlns:ns1="http://schemas.openxmlformats.org/officeDocument/2006/relationships" ns1:id="rIdNav54" action="ppaction://hlinksldjump"/>
          </p:cNvPr>
          <p:cNvSpPr>
            <a:spLocks xmlns:a="http://schemas.openxmlformats.org/drawingml/2006/main" noGrp="1"/>
          </p:cNvSpPr>
          <p:nvPr/>
        </p:nvSpPr>
        <p:spPr>
          <a:xfrm xmlns:a="http://schemas.openxmlformats.org/drawingml/2006/main">
            <a:off x="8658225" y="6286500"/>
            <a:ext cx="857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Agenda</a:t>
            </a:r>
          </a:p>
        </p:txBody>
      </p:sp>
      <p:sp>
        <p:nvSpPr>
          <p:cNvPr id="6" name="jump-13-207">
            <a:extLst xmlns:a="http://schemas.openxmlformats.org/drawingml/2006/main">
              <a:ext uri="{FF2B5EF4-FFF2-40B4-BE49-F238E27FC236}">
                <a16:creationId xmlns:a16="http://schemas.microsoft.com/office/drawing/2014/main" id="{09AE7E73-9C49-4823-9C4C-536142956A39}"/>
              </a:ext>
            </a:extLst>
            <ns2:hlinkClick xmlns:ns2="http://schemas.openxmlformats.org/drawingml/2006/main" xmlns:ns3="http://schemas.openxmlformats.org/officeDocument/2006/relationships" ns3:id="rIdNav55" action="ppaction://hlinksldjump"/>
          </p:cNvPr>
          <p:cNvSpPr>
            <a:spLocks xmlns:a="http://schemas.openxmlformats.org/drawingml/2006/main" noGrp="1"/>
          </p:cNvSpPr>
          <p:nvPr/>
        </p:nvSpPr>
        <p:spPr>
          <a:xfrm xmlns:a="http://schemas.openxmlformats.org/drawingml/2006/main">
            <a:off x="9620250" y="6286500"/>
            <a:ext cx="933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Previous</a:t>
            </a:r>
          </a:p>
        </p:txBody>
      </p:sp>
      <p:sp>
        <p:nvSpPr>
          <p:cNvPr id="7" name="jump-15-208">
            <a:extLst xmlns:a="http://schemas.openxmlformats.org/drawingml/2006/main">
              <a:ext uri="{FF2B5EF4-FFF2-40B4-BE49-F238E27FC236}">
                <a16:creationId xmlns:a16="http://schemas.microsoft.com/office/drawing/2014/main" id="{3DF82298-47E9-45D5-95CF-C78D6DBF54DA}"/>
              </a:ext>
            </a:extLst>
            <ns4:hlinkClick xmlns:ns4="http://schemas.openxmlformats.org/drawingml/2006/main" xmlns:ns5="http://schemas.openxmlformats.org/officeDocument/2006/relationships" ns5:id="rIdNav56" action="ppaction://hlinksldjump"/>
          </p:cNvPr>
          <p:cNvSpPr>
            <a:spLocks xmlns:a="http://schemas.openxmlformats.org/drawingml/2006/main" noGrp="1"/>
          </p:cNvSpPr>
          <p:nvPr/>
        </p:nvSpPr>
        <p:spPr>
          <a:xfrm xmlns:a="http://schemas.openxmlformats.org/drawingml/2006/main">
            <a:off x="10839450" y="6286500"/>
            <a:ext cx="666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Next</a:t>
            </a:r>
          </a:p>
        </p:txBody>
      </p:sp>
      <p:sp>
        <p:nvSpPr>
          <p:cNvPr id="8" name="text-209">
            <a:extLst xmlns:a="http://schemas.openxmlformats.org/drawingml/2006/main">
              <a:ext uri="{FF2B5EF4-FFF2-40B4-BE49-F238E27FC236}">
                <a16:creationId xmlns:a16="http://schemas.microsoft.com/office/drawing/2014/main" id="{ED05BDDC-12BB-446F-B1DD-3DB5B4CD7095}"/>
              </a:ext>
            </a:extLst>
          </p:cNvPr>
          <p:cNvSpPr>
            <a:spLocks xmlns:a="http://schemas.openxmlformats.org/drawingml/2006/main" noGrp="1"/>
          </p:cNvSpPr>
          <p:nvPr/>
        </p:nvSpPr>
        <p:spPr>
          <a:xfrm xmlns:a="http://schemas.openxmlformats.org/drawingml/2006/main">
            <a:off x="628650" y="2133600"/>
            <a:ext cx="3714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83C30"/>
                </a:solidFill>
                <a:latin typeface="Nimbus Sans"/>
                <a:ea typeface="Nimbus Sans"/>
                <a:cs typeface="Nimbus Sans"/>
              </a:defRPr>
            </a:pPr>
            <a:r>
              <a:rPr sz="1950" b="1">
                <a:solidFill>
                  <a:srgbClr val="183C30"/>
                </a:solidFill>
                <a:latin typeface="Nimbus Sans"/>
                <a:ea typeface="Nimbus Sans"/>
                <a:cs typeface="Nimbus Sans"/>
              </a:rPr>
              <a:t>Identify an operating problem</a:t>
            </a:r>
          </a:p>
        </p:txBody>
      </p:sp>
      <p:sp>
        <p:nvSpPr>
          <p:cNvPr id="9" name="text-210">
            <a:extLst xmlns:a="http://schemas.openxmlformats.org/drawingml/2006/main">
              <a:ext uri="{FF2B5EF4-FFF2-40B4-BE49-F238E27FC236}">
                <a16:creationId xmlns:a16="http://schemas.microsoft.com/office/drawing/2014/main" id="{DD9FC76E-CD6A-4463-9B17-54F6ADBC2C59}"/>
              </a:ext>
            </a:extLst>
          </p:cNvPr>
          <p:cNvSpPr>
            <a:spLocks xmlns:a="http://schemas.openxmlformats.org/drawingml/2006/main" noGrp="1"/>
          </p:cNvSpPr>
          <p:nvPr/>
        </p:nvSpPr>
        <p:spPr>
          <a:xfrm xmlns:a="http://schemas.openxmlformats.org/drawingml/2006/main">
            <a:off x="4581525" y="2133600"/>
            <a:ext cx="70008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24382F"/>
                </a:solidFill>
                <a:latin typeface="Nimbus Sans"/>
                <a:ea typeface="Nimbus Sans"/>
                <a:cs typeface="Nimbus Sans"/>
              </a:defRPr>
            </a:pPr>
            <a:r>
              <a:rPr sz="1875" b="0">
                <a:solidFill>
                  <a:srgbClr val="24382F"/>
                </a:solidFill>
                <a:latin typeface="Nimbus Sans"/>
                <a:ea typeface="Nimbus Sans"/>
                <a:cs typeface="Nimbus Sans"/>
              </a:rPr>
              <a:t>Executives select the service-line issue they want to investigate.</a:t>
            </a:r>
          </a:p>
        </p:txBody>
      </p:sp>
      <p:sp>
        <p:nvSpPr>
          <p:cNvPr id="10" name="text-211">
            <a:extLst xmlns:a="http://schemas.openxmlformats.org/drawingml/2006/main">
              <a:ext uri="{FF2B5EF4-FFF2-40B4-BE49-F238E27FC236}">
                <a16:creationId xmlns:a16="http://schemas.microsoft.com/office/drawing/2014/main" id="{1EE456F1-94CA-4220-B721-D673D6DDD3AB}"/>
              </a:ext>
            </a:extLst>
          </p:cNvPr>
          <p:cNvSpPr>
            <a:spLocks xmlns:a="http://schemas.openxmlformats.org/drawingml/2006/main" noGrp="1"/>
          </p:cNvSpPr>
          <p:nvPr/>
        </p:nvSpPr>
        <p:spPr>
          <a:xfrm xmlns:a="http://schemas.openxmlformats.org/drawingml/2006/main">
            <a:off x="628650" y="3028950"/>
            <a:ext cx="3714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83C30"/>
                </a:solidFill>
                <a:latin typeface="Nimbus Sans"/>
                <a:ea typeface="Nimbus Sans"/>
                <a:cs typeface="Nimbus Sans"/>
              </a:defRPr>
            </a:pPr>
            <a:r>
              <a:rPr sz="1950" b="1">
                <a:solidFill>
                  <a:srgbClr val="183C30"/>
                </a:solidFill>
                <a:latin typeface="Nimbus Sans"/>
                <a:ea typeface="Nimbus Sans"/>
                <a:cs typeface="Nimbus Sans"/>
              </a:rPr>
              <a:t>Inspect a workflow</a:t>
            </a:r>
          </a:p>
        </p:txBody>
      </p:sp>
      <p:sp>
        <p:nvSpPr>
          <p:cNvPr id="11" name="text-212">
            <a:extLst xmlns:a="http://schemas.openxmlformats.org/drawingml/2006/main">
              <a:ext uri="{FF2B5EF4-FFF2-40B4-BE49-F238E27FC236}">
                <a16:creationId xmlns:a16="http://schemas.microsoft.com/office/drawing/2014/main" id="{9D9C917B-0609-4568-BCD2-262ABCC197E3}"/>
              </a:ext>
            </a:extLst>
          </p:cNvPr>
          <p:cNvSpPr>
            <a:spLocks xmlns:a="http://schemas.openxmlformats.org/drawingml/2006/main" noGrp="1"/>
          </p:cNvSpPr>
          <p:nvPr/>
        </p:nvSpPr>
        <p:spPr>
          <a:xfrm xmlns:a="http://schemas.openxmlformats.org/drawingml/2006/main">
            <a:off x="4581525" y="3028950"/>
            <a:ext cx="70008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24382F"/>
                </a:solidFill>
                <a:latin typeface="Nimbus Sans"/>
                <a:ea typeface="Nimbus Sans"/>
                <a:cs typeface="Nimbus Sans"/>
              </a:defRPr>
            </a:pPr>
            <a:r>
              <a:rPr sz="1875" b="0">
                <a:solidFill>
                  <a:srgbClr val="24382F"/>
                </a:solidFill>
                <a:latin typeface="Nimbus Sans"/>
                <a:ea typeface="Nimbus Sans"/>
                <a:cs typeface="Nimbus Sans"/>
              </a:rPr>
              <a:t>A working example reveals decisions, ownership, and exception paths.</a:t>
            </a:r>
          </a:p>
        </p:txBody>
      </p:sp>
      <p:sp>
        <p:nvSpPr>
          <p:cNvPr id="12" name="text-213">
            <a:extLst xmlns:a="http://schemas.openxmlformats.org/drawingml/2006/main">
              <a:ext uri="{FF2B5EF4-FFF2-40B4-BE49-F238E27FC236}">
                <a16:creationId xmlns:a16="http://schemas.microsoft.com/office/drawing/2014/main" id="{D281D293-0A49-424F-89DB-B30B0FCFA3B4}"/>
              </a:ext>
            </a:extLst>
          </p:cNvPr>
          <p:cNvSpPr>
            <a:spLocks xmlns:a="http://schemas.openxmlformats.org/drawingml/2006/main" noGrp="1"/>
          </p:cNvSpPr>
          <p:nvPr/>
        </p:nvSpPr>
        <p:spPr>
          <a:xfrm xmlns:a="http://schemas.openxmlformats.org/drawingml/2006/main">
            <a:off x="628650" y="3924300"/>
            <a:ext cx="3714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83C30"/>
                </a:solidFill>
                <a:latin typeface="Nimbus Sans"/>
                <a:ea typeface="Nimbus Sans"/>
                <a:cs typeface="Nimbus Sans"/>
              </a:defRPr>
            </a:pPr>
            <a:r>
              <a:rPr sz="1950" b="1">
                <a:solidFill>
                  <a:srgbClr val="183C30"/>
                </a:solidFill>
                <a:latin typeface="Nimbus Sans"/>
                <a:ea typeface="Nimbus Sans"/>
                <a:cs typeface="Nimbus Sans"/>
              </a:rPr>
              <a:t>Examine the method and team</a:t>
            </a:r>
          </a:p>
        </p:txBody>
      </p:sp>
      <p:sp>
        <p:nvSpPr>
          <p:cNvPr id="13" name="text-214">
            <a:extLst xmlns:a="http://schemas.openxmlformats.org/drawingml/2006/main">
              <a:ext uri="{FF2B5EF4-FFF2-40B4-BE49-F238E27FC236}">
                <a16:creationId xmlns:a16="http://schemas.microsoft.com/office/drawing/2014/main" id="{244148CF-F265-46B4-9121-8DADCF221AF7}"/>
              </a:ext>
            </a:extLst>
          </p:cNvPr>
          <p:cNvSpPr>
            <a:spLocks xmlns:a="http://schemas.openxmlformats.org/drawingml/2006/main" noGrp="1"/>
          </p:cNvSpPr>
          <p:nvPr/>
        </p:nvSpPr>
        <p:spPr>
          <a:xfrm xmlns:a="http://schemas.openxmlformats.org/drawingml/2006/main">
            <a:off x="4581525" y="3924300"/>
            <a:ext cx="70008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24382F"/>
                </a:solidFill>
                <a:latin typeface="Nimbus Sans"/>
                <a:ea typeface="Nimbus Sans"/>
                <a:cs typeface="Nimbus Sans"/>
              </a:defRPr>
            </a:pPr>
            <a:r>
              <a:rPr sz="1875" b="0">
                <a:solidFill>
                  <a:srgbClr val="24382F"/>
                </a:solidFill>
                <a:latin typeface="Nimbus Sans"/>
                <a:ea typeface="Nimbus Sans"/>
                <a:cs typeface="Nimbus Sans"/>
              </a:rPr>
              <a:t>Research, reviewer roles, and model assumptions remain accessible.</a:t>
            </a:r>
          </a:p>
        </p:txBody>
      </p:sp>
      <p:sp>
        <p:nvSpPr>
          <p:cNvPr id="14" name="text-215">
            <a:extLst xmlns:a="http://schemas.openxmlformats.org/drawingml/2006/main">
              <a:ext uri="{FF2B5EF4-FFF2-40B4-BE49-F238E27FC236}">
                <a16:creationId xmlns:a16="http://schemas.microsoft.com/office/drawing/2014/main" id="{D4023155-92AA-4CEE-A0C6-A904B437BBE1}"/>
              </a:ext>
            </a:extLst>
          </p:cNvPr>
          <p:cNvSpPr>
            <a:spLocks xmlns:a="http://schemas.openxmlformats.org/drawingml/2006/main" noGrp="1"/>
          </p:cNvSpPr>
          <p:nvPr/>
        </p:nvSpPr>
        <p:spPr>
          <a:xfrm xmlns:a="http://schemas.openxmlformats.org/drawingml/2006/main">
            <a:off x="628650" y="4819650"/>
            <a:ext cx="3714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83C30"/>
                </a:solidFill>
                <a:latin typeface="Nimbus Sans"/>
                <a:ea typeface="Nimbus Sans"/>
                <a:cs typeface="Nimbus Sans"/>
              </a:defRPr>
            </a:pPr>
            <a:r>
              <a:rPr sz="1950" b="1">
                <a:solidFill>
                  <a:srgbClr val="183C30"/>
                </a:solidFill>
                <a:latin typeface="Nimbus Sans"/>
                <a:ea typeface="Nimbus Sans"/>
                <a:cs typeface="Nimbus Sans"/>
              </a:rPr>
              <a:t>Frame an engagement</a:t>
            </a:r>
          </a:p>
        </p:txBody>
      </p:sp>
      <p:sp>
        <p:nvSpPr>
          <p:cNvPr id="15" name="text-216">
            <a:extLst xmlns:a="http://schemas.openxmlformats.org/drawingml/2006/main">
              <a:ext uri="{FF2B5EF4-FFF2-40B4-BE49-F238E27FC236}">
                <a16:creationId xmlns:a16="http://schemas.microsoft.com/office/drawing/2014/main" id="{2AE6F768-650B-4169-AC5B-DCCE519AEEF9}"/>
              </a:ext>
            </a:extLst>
          </p:cNvPr>
          <p:cNvSpPr>
            <a:spLocks xmlns:a="http://schemas.openxmlformats.org/drawingml/2006/main" noGrp="1"/>
          </p:cNvSpPr>
          <p:nvPr/>
        </p:nvSpPr>
        <p:spPr>
          <a:xfrm xmlns:a="http://schemas.openxmlformats.org/drawingml/2006/main">
            <a:off x="4581525" y="4819650"/>
            <a:ext cx="70008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24382F"/>
                </a:solidFill>
                <a:latin typeface="Nimbus Sans"/>
                <a:ea typeface="Nimbus Sans"/>
                <a:cs typeface="Nimbus Sans"/>
              </a:defRPr>
            </a:pPr>
            <a:r>
              <a:rPr sz="1875" b="0">
                <a:solidFill>
                  <a:srgbClr val="24382F"/>
                </a:solidFill>
                <a:latin typeface="Nimbus Sans"/>
                <a:ea typeface="Nimbus Sans"/>
                <a:cs typeface="Nimbus Sans"/>
              </a:rPr>
              <a:t>A short brief turns interest into a defined operating question.</a:t>
            </a:r>
          </a:p>
        </p:txBody>
      </p:sp>
      <p:sp>
        <p:nvSpPr>
          <p:cNvPr id="16" name="jump-6-217">
            <a:extLst xmlns:a="http://schemas.openxmlformats.org/drawingml/2006/main">
              <a:ext uri="{FF2B5EF4-FFF2-40B4-BE49-F238E27FC236}">
                <a16:creationId xmlns:a16="http://schemas.microsoft.com/office/drawing/2014/main" id="{0473C723-22EC-46F8-A9D6-9C21B7942F7E}"/>
              </a:ext>
            </a:extLst>
            <ns6:hlinkClick xmlns:ns6="http://schemas.openxmlformats.org/drawingml/2006/main" xmlns:ns7="http://schemas.openxmlformats.org/officeDocument/2006/relationships" ns7:id="rIdNav57" action="ppaction://hlinksldjump"/>
          </p:cNvPr>
          <p:cNvSpPr>
            <a:spLocks xmlns:a="http://schemas.openxmlformats.org/drawingml/2006/main" noGrp="1"/>
          </p:cNvSpPr>
          <p:nvPr/>
        </p:nvSpPr>
        <p:spPr>
          <a:xfrm xmlns:a="http://schemas.openxmlformats.org/drawingml/2006/main">
            <a:off x="7572375" y="5524500"/>
            <a:ext cx="3886200" cy="457200"/>
          </a:xfrm>
          <a:prstGeom xmlns:a="http://schemas.openxmlformats.org/drawingml/2006/main" prst="rect">
            <a:avLst/>
          </a:prstGeom>
          <a:solidFill xmlns:a="http://schemas.openxmlformats.org/drawingml/2006/main">
            <a:srgbClr val="183C30"/>
          </a:solidFill>
          <a:ln xmlns:a="http://schemas.openxmlformats.org/drawingml/2006/main" w="0">
            <a:noFill/>
          </a:ln>
        </p:spPr>
        <p:txBody>
          <a:bodyPr xmlns:a="http://schemas.openxmlformats.org/drawingml/2006/main" lIns="95250" tIns="47625" rIns="95250" bIns="47625" anchor="ctr">
            <a:noAutofit/>
          </a:bodyPr>
          <a:lstStyle xmlns:a="http://schemas.openxmlformats.org/drawingml/2006/main"/>
          <a:p xmlns:a="http://schemas.openxmlformats.org/drawingml/2006/main">
            <a:pPr algn="ctr">
              <a:defRPr sz="1575">
                <a:solidFill>
                  <a:srgbClr val="FFFFFF"/>
                </a:solidFill>
                <a:latin typeface="Nimbus Sans"/>
                <a:ea typeface="Nimbus Sans"/>
                <a:cs typeface="Nimbus Sans"/>
              </a:defRPr>
            </a:pPr>
            <a:r>
              <a:rPr sz="1575">
                <a:solidFill>
                  <a:srgbClr val="FFFFFF"/>
                </a:solidFill>
                <a:latin typeface="Nimbus Sans"/>
                <a:ea typeface="Nimbus Sans"/>
                <a:cs typeface="Nimbus Sans"/>
              </a:rPr>
              <a:t>Explore the workflow example</a:t>
            </a:r>
          </a:p>
        </p:txBody>
      </p:sp>
    </p:spTree>
    <p:extLst>
      <p:ext uri="{BB962C8B-B14F-4D97-AF65-F5344CB8AC3E}">
        <p14:creationId xmlns:p14="http://schemas.microsoft.com/office/powerpoint/2010/main" val="165802838"/>
      </p:ext>
    </p:extLst>
  </p:cSld>
</p:sld>
</file>

<file path=ppt/slides/slide15.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7" name="text-218">
            <a:extLst xmlns:a="http://schemas.openxmlformats.org/drawingml/2006/main">
              <a:ext uri="{FF2B5EF4-FFF2-40B4-BE49-F238E27FC236}">
                <a16:creationId xmlns:a16="http://schemas.microsoft.com/office/drawing/2014/main" id="{1C841AFF-399F-43EF-BCE9-80E38116D468}"/>
              </a:ext>
            </a:extLst>
          </p:cNvPr>
          <p:cNvSpPr>
            <a:spLocks xmlns:a="http://schemas.openxmlformats.org/drawingml/2006/main" noGrp="1"/>
          </p:cNvSpPr>
          <p:nvPr/>
        </p:nvSpPr>
        <p:spPr>
          <a:xfrm xmlns:a="http://schemas.openxmlformats.org/drawingml/2006/main">
            <a:off x="609600" y="552450"/>
            <a:ext cx="10972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450" b="1">
                <a:solidFill>
                  <a:srgbClr val="24382F"/>
                </a:solidFill>
                <a:latin typeface="Nimbus Sans"/>
                <a:ea typeface="Nimbus Sans"/>
                <a:cs typeface="Nimbus Sans"/>
              </a:defRPr>
            </a:pPr>
            <a:r>
              <a:rPr sz="3450" b="1">
                <a:solidFill>
                  <a:srgbClr val="24382F"/>
                </a:solidFill>
                <a:latin typeface="Nimbus Sans"/>
                <a:ea typeface="Nimbus Sans"/>
                <a:cs typeface="Nimbus Sans"/>
              </a:rPr>
              <a:t>The first engagement discussion</a:t>
            </a:r>
          </a:p>
        </p:txBody>
      </p:sp>
      <p:sp>
        <p:nvSpPr>
          <p:cNvPr id="2" name="text-219">
            <a:extLst xmlns:a="http://schemas.openxmlformats.org/drawingml/2006/main">
              <a:ext uri="{FF2B5EF4-FFF2-40B4-BE49-F238E27FC236}">
                <a16:creationId xmlns:a16="http://schemas.microsoft.com/office/drawing/2014/main" id="{0BD2D812-C1F9-40B5-807A-077501F3E8F9}"/>
              </a:ext>
            </a:extLst>
          </p:cNvPr>
          <p:cNvSpPr>
            <a:spLocks xmlns:a="http://schemas.openxmlformats.org/drawingml/2006/main" noGrp="1"/>
          </p:cNvSpPr>
          <p:nvPr/>
        </p:nvSpPr>
        <p:spPr>
          <a:xfrm xmlns:a="http://schemas.openxmlformats.org/drawingml/2006/main">
            <a:off x="628650" y="1352550"/>
            <a:ext cx="10953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5D6C64"/>
                </a:solidFill>
                <a:latin typeface="Nimbus Sans"/>
                <a:ea typeface="Nimbus Sans"/>
                <a:cs typeface="Nimbus Sans"/>
              </a:defRPr>
            </a:pPr>
            <a:r>
              <a:rPr sz="1875" b="0">
                <a:solidFill>
                  <a:srgbClr val="5D6C64"/>
                </a:solidFill>
                <a:latin typeface="Nimbus Sans"/>
                <a:ea typeface="Nimbus Sans"/>
                <a:cs typeface="Nimbus Sans"/>
              </a:rPr>
              <a:t>A useful project begins with a clear operating question</a:t>
            </a:r>
          </a:p>
        </p:txBody>
      </p:sp>
      <p:sp>
        <p:nvSpPr>
          <p:cNvPr id="3" name="text-220">
            <a:extLst xmlns:a="http://schemas.openxmlformats.org/drawingml/2006/main">
              <a:ext uri="{FF2B5EF4-FFF2-40B4-BE49-F238E27FC236}">
                <a16:creationId xmlns:a16="http://schemas.microsoft.com/office/drawing/2014/main" id="{DD0E8D9E-A86E-4A06-AAAD-0476547D4A07}"/>
              </a:ext>
            </a:extLst>
          </p:cNvPr>
          <p:cNvSpPr>
            <a:spLocks xmlns:a="http://schemas.openxmlformats.org/drawingml/2006/main" noGrp="1"/>
          </p:cNvSpPr>
          <p:nvPr/>
        </p:nvSpPr>
        <p:spPr>
          <a:xfrm xmlns:a="http://schemas.openxmlformats.org/drawingml/2006/main">
            <a:off x="609600" y="6315075"/>
            <a:ext cx="247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1">
                <a:solidFill>
                  <a:srgbClr val="5D6C64"/>
                </a:solidFill>
                <a:latin typeface="Nimbus Sans"/>
                <a:ea typeface="Nimbus Sans"/>
                <a:cs typeface="Nimbus Sans"/>
              </a:defRPr>
            </a:pPr>
            <a:r>
              <a:rPr sz="1275" b="1">
                <a:solidFill>
                  <a:srgbClr val="5D6C64"/>
                </a:solidFill>
                <a:latin typeface="Nimbus Sans"/>
                <a:ea typeface="Nimbus Sans"/>
                <a:cs typeface="Nimbus Sans"/>
              </a:rPr>
              <a:t>StreamLine Health</a:t>
            </a:r>
          </a:p>
        </p:txBody>
      </p:sp>
      <p:sp>
        <p:nvSpPr>
          <p:cNvPr id="4" name="text-221">
            <a:extLst xmlns:a="http://schemas.openxmlformats.org/drawingml/2006/main">
              <a:ext uri="{FF2B5EF4-FFF2-40B4-BE49-F238E27FC236}">
                <a16:creationId xmlns:a16="http://schemas.microsoft.com/office/drawing/2014/main" id="{D50353FF-19A4-468A-9241-B4D9C164B297}"/>
              </a:ext>
            </a:extLst>
          </p:cNvPr>
          <p:cNvSpPr>
            <a:spLocks xmlns:a="http://schemas.openxmlformats.org/drawingml/2006/main" noGrp="1"/>
          </p:cNvSpPr>
          <p:nvPr/>
        </p:nvSpPr>
        <p:spPr>
          <a:xfrm xmlns:a="http://schemas.openxmlformats.org/drawingml/2006/main">
            <a:off x="5524500" y="6315075"/>
            <a:ext cx="1143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0">
                <a:solidFill>
                  <a:srgbClr val="5D6C64"/>
                </a:solidFill>
                <a:latin typeface="Nimbus Sans"/>
                <a:ea typeface="Nimbus Sans"/>
                <a:cs typeface="Nimbus Sans"/>
              </a:defRPr>
            </a:pPr>
            <a:r>
              <a:rPr sz="1275" b="0">
                <a:solidFill>
                  <a:srgbClr val="5D6C64"/>
                </a:solidFill>
                <a:latin typeface="Nimbus Sans"/>
                <a:ea typeface="Nimbus Sans"/>
                <a:cs typeface="Nimbus Sans"/>
              </a:rPr>
              <a:t>15 / 16</a:t>
            </a:r>
          </a:p>
        </p:txBody>
      </p:sp>
      <p:sp>
        <p:nvSpPr>
          <p:cNvPr id="5" name="jump-2-222">
            <a:extLst xmlns:a="http://schemas.openxmlformats.org/drawingml/2006/main">
              <a:ext uri="{FF2B5EF4-FFF2-40B4-BE49-F238E27FC236}">
                <a16:creationId xmlns:a16="http://schemas.microsoft.com/office/drawing/2014/main" id="{57835CDE-E37D-4B8E-906F-2ABEE4B1D99C}"/>
              </a:ext>
            </a:extLst>
            <ns0:hlinkClick xmlns:ns0="http://schemas.openxmlformats.org/drawingml/2006/main" xmlns:ns1="http://schemas.openxmlformats.org/officeDocument/2006/relationships" ns1:id="rIdNav58" action="ppaction://hlinksldjump"/>
          </p:cNvPr>
          <p:cNvSpPr>
            <a:spLocks xmlns:a="http://schemas.openxmlformats.org/drawingml/2006/main" noGrp="1"/>
          </p:cNvSpPr>
          <p:nvPr/>
        </p:nvSpPr>
        <p:spPr>
          <a:xfrm xmlns:a="http://schemas.openxmlformats.org/drawingml/2006/main">
            <a:off x="8658225" y="6286500"/>
            <a:ext cx="857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Agenda</a:t>
            </a:r>
          </a:p>
        </p:txBody>
      </p:sp>
      <p:sp>
        <p:nvSpPr>
          <p:cNvPr id="6" name="jump-14-223">
            <a:extLst xmlns:a="http://schemas.openxmlformats.org/drawingml/2006/main">
              <a:ext uri="{FF2B5EF4-FFF2-40B4-BE49-F238E27FC236}">
                <a16:creationId xmlns:a16="http://schemas.microsoft.com/office/drawing/2014/main" id="{DA7E3C41-A8E5-441B-8C3C-2F940A772E27}"/>
              </a:ext>
            </a:extLst>
            <ns2:hlinkClick xmlns:ns2="http://schemas.openxmlformats.org/drawingml/2006/main" xmlns:ns3="http://schemas.openxmlformats.org/officeDocument/2006/relationships" ns3:id="rIdNav59" action="ppaction://hlinksldjump"/>
          </p:cNvPr>
          <p:cNvSpPr>
            <a:spLocks xmlns:a="http://schemas.openxmlformats.org/drawingml/2006/main" noGrp="1"/>
          </p:cNvSpPr>
          <p:nvPr/>
        </p:nvSpPr>
        <p:spPr>
          <a:xfrm xmlns:a="http://schemas.openxmlformats.org/drawingml/2006/main">
            <a:off x="9620250" y="6286500"/>
            <a:ext cx="933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Previous</a:t>
            </a:r>
          </a:p>
        </p:txBody>
      </p:sp>
      <p:sp>
        <p:nvSpPr>
          <p:cNvPr id="7" name="jump-16-224">
            <a:extLst xmlns:a="http://schemas.openxmlformats.org/drawingml/2006/main">
              <a:ext uri="{FF2B5EF4-FFF2-40B4-BE49-F238E27FC236}">
                <a16:creationId xmlns:a16="http://schemas.microsoft.com/office/drawing/2014/main" id="{CFE2505D-630D-4A9C-9F94-0C5D0D0E8FB8}"/>
              </a:ext>
            </a:extLst>
            <ns4:hlinkClick xmlns:ns4="http://schemas.openxmlformats.org/drawingml/2006/main" xmlns:ns5="http://schemas.openxmlformats.org/officeDocument/2006/relationships" ns5:id="rIdNav60" action="ppaction://hlinksldjump"/>
          </p:cNvPr>
          <p:cNvSpPr>
            <a:spLocks xmlns:a="http://schemas.openxmlformats.org/drawingml/2006/main" noGrp="1"/>
          </p:cNvSpPr>
          <p:nvPr/>
        </p:nvSpPr>
        <p:spPr>
          <a:xfrm xmlns:a="http://schemas.openxmlformats.org/drawingml/2006/main">
            <a:off x="10839450" y="6286500"/>
            <a:ext cx="666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Next</a:t>
            </a:r>
          </a:p>
        </p:txBody>
      </p:sp>
      <p:sp>
        <p:nvSpPr>
          <p:cNvPr id="8" name="text-225">
            <a:extLst xmlns:a="http://schemas.openxmlformats.org/drawingml/2006/main">
              <a:ext uri="{FF2B5EF4-FFF2-40B4-BE49-F238E27FC236}">
                <a16:creationId xmlns:a16="http://schemas.microsoft.com/office/drawing/2014/main" id="{C900E889-20D2-4736-81CD-AEFB3DF19B3B}"/>
              </a:ext>
            </a:extLst>
          </p:cNvPr>
          <p:cNvSpPr>
            <a:spLocks xmlns:a="http://schemas.openxmlformats.org/drawingml/2006/main" noGrp="1"/>
          </p:cNvSpPr>
          <p:nvPr/>
        </p:nvSpPr>
        <p:spPr>
          <a:xfrm xmlns:a="http://schemas.openxmlformats.org/drawingml/2006/main">
            <a:off x="628650" y="2133600"/>
            <a:ext cx="3143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83C30"/>
                </a:solidFill>
                <a:latin typeface="Nimbus Sans"/>
                <a:ea typeface="Nimbus Sans"/>
                <a:cs typeface="Nimbus Sans"/>
              </a:defRPr>
            </a:pPr>
            <a:r>
              <a:rPr sz="1950" b="1">
                <a:solidFill>
                  <a:srgbClr val="183C30"/>
                </a:solidFill>
                <a:latin typeface="Nimbus Sans"/>
                <a:ea typeface="Nimbus Sans"/>
                <a:cs typeface="Nimbus Sans"/>
              </a:rPr>
              <a:t>Operating problem</a:t>
            </a:r>
          </a:p>
        </p:txBody>
      </p:sp>
      <p:sp>
        <p:nvSpPr>
          <p:cNvPr id="9" name="text-226">
            <a:extLst xmlns:a="http://schemas.openxmlformats.org/drawingml/2006/main">
              <a:ext uri="{FF2B5EF4-FFF2-40B4-BE49-F238E27FC236}">
                <a16:creationId xmlns:a16="http://schemas.microsoft.com/office/drawing/2014/main" id="{F8972774-533E-444F-AD10-1A9624145AB6}"/>
              </a:ext>
            </a:extLst>
          </p:cNvPr>
          <p:cNvSpPr>
            <a:spLocks xmlns:a="http://schemas.openxmlformats.org/drawingml/2006/main" noGrp="1"/>
          </p:cNvSpPr>
          <p:nvPr/>
        </p:nvSpPr>
        <p:spPr>
          <a:xfrm xmlns:a="http://schemas.openxmlformats.org/drawingml/2006/main">
            <a:off x="4010025" y="2133600"/>
            <a:ext cx="7572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24382F"/>
                </a:solidFill>
                <a:latin typeface="Nimbus Sans"/>
                <a:ea typeface="Nimbus Sans"/>
                <a:cs typeface="Nimbus Sans"/>
              </a:defRPr>
            </a:pPr>
            <a:r>
              <a:rPr sz="1875" b="0">
                <a:solidFill>
                  <a:srgbClr val="24382F"/>
                </a:solidFill>
                <a:latin typeface="Nimbus Sans"/>
                <a:ea typeface="Nimbus Sans"/>
                <a:cs typeface="Nimbus Sans"/>
              </a:rPr>
              <a:t>Which workflow is limiting performance?</a:t>
            </a:r>
          </a:p>
        </p:txBody>
      </p:sp>
      <p:sp>
        <p:nvSpPr>
          <p:cNvPr id="10" name="text-227">
            <a:extLst xmlns:a="http://schemas.openxmlformats.org/drawingml/2006/main">
              <a:ext uri="{FF2B5EF4-FFF2-40B4-BE49-F238E27FC236}">
                <a16:creationId xmlns:a16="http://schemas.microsoft.com/office/drawing/2014/main" id="{BC1CFE8C-66F6-44FD-B862-C4600DEEAAD1}"/>
              </a:ext>
            </a:extLst>
          </p:cNvPr>
          <p:cNvSpPr>
            <a:spLocks xmlns:a="http://schemas.openxmlformats.org/drawingml/2006/main" noGrp="1"/>
          </p:cNvSpPr>
          <p:nvPr/>
        </p:nvSpPr>
        <p:spPr>
          <a:xfrm xmlns:a="http://schemas.openxmlformats.org/drawingml/2006/main">
            <a:off x="628650" y="3028950"/>
            <a:ext cx="3143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83C30"/>
                </a:solidFill>
                <a:latin typeface="Nimbus Sans"/>
                <a:ea typeface="Nimbus Sans"/>
                <a:cs typeface="Nimbus Sans"/>
              </a:defRPr>
            </a:pPr>
            <a:r>
              <a:rPr sz="1950" b="1">
                <a:solidFill>
                  <a:srgbClr val="183C30"/>
                </a:solidFill>
                <a:latin typeface="Nimbus Sans"/>
                <a:ea typeface="Nimbus Sans"/>
                <a:cs typeface="Nimbus Sans"/>
              </a:rPr>
              <a:t>Scope and ownership</a:t>
            </a:r>
          </a:p>
        </p:txBody>
      </p:sp>
      <p:sp>
        <p:nvSpPr>
          <p:cNvPr id="11" name="text-228">
            <a:extLst xmlns:a="http://schemas.openxmlformats.org/drawingml/2006/main">
              <a:ext uri="{FF2B5EF4-FFF2-40B4-BE49-F238E27FC236}">
                <a16:creationId xmlns:a16="http://schemas.microsoft.com/office/drawing/2014/main" id="{4EFE2B0A-AE0F-47D9-9783-79B468D21EE6}"/>
              </a:ext>
            </a:extLst>
          </p:cNvPr>
          <p:cNvSpPr>
            <a:spLocks xmlns:a="http://schemas.openxmlformats.org/drawingml/2006/main" noGrp="1"/>
          </p:cNvSpPr>
          <p:nvPr/>
        </p:nvSpPr>
        <p:spPr>
          <a:xfrm xmlns:a="http://schemas.openxmlformats.org/drawingml/2006/main">
            <a:off x="4010025" y="3028950"/>
            <a:ext cx="7572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24382F"/>
                </a:solidFill>
                <a:latin typeface="Nimbus Sans"/>
                <a:ea typeface="Nimbus Sans"/>
                <a:cs typeface="Nimbus Sans"/>
              </a:defRPr>
            </a:pPr>
            <a:r>
              <a:rPr sz="1875" b="0">
                <a:solidFill>
                  <a:srgbClr val="24382F"/>
                </a:solidFill>
                <a:latin typeface="Nimbus Sans"/>
                <a:ea typeface="Nimbus Sans"/>
                <a:cs typeface="Nimbus Sans"/>
              </a:rPr>
              <a:t>Which service line and executive sponsor own the decision?</a:t>
            </a:r>
          </a:p>
        </p:txBody>
      </p:sp>
      <p:sp>
        <p:nvSpPr>
          <p:cNvPr id="12" name="text-229">
            <a:extLst xmlns:a="http://schemas.openxmlformats.org/drawingml/2006/main">
              <a:ext uri="{FF2B5EF4-FFF2-40B4-BE49-F238E27FC236}">
                <a16:creationId xmlns:a16="http://schemas.microsoft.com/office/drawing/2014/main" id="{E9D803A3-C8F4-47B6-A8F3-671EDE72A6BA}"/>
              </a:ext>
            </a:extLst>
          </p:cNvPr>
          <p:cNvSpPr>
            <a:spLocks xmlns:a="http://schemas.openxmlformats.org/drawingml/2006/main" noGrp="1"/>
          </p:cNvSpPr>
          <p:nvPr/>
        </p:nvSpPr>
        <p:spPr>
          <a:xfrm xmlns:a="http://schemas.openxmlformats.org/drawingml/2006/main">
            <a:off x="628650" y="3924300"/>
            <a:ext cx="3143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83C30"/>
                </a:solidFill>
                <a:latin typeface="Nimbus Sans"/>
                <a:ea typeface="Nimbus Sans"/>
                <a:cs typeface="Nimbus Sans"/>
              </a:defRPr>
            </a:pPr>
            <a:r>
              <a:rPr sz="1950" b="1">
                <a:solidFill>
                  <a:srgbClr val="183C30"/>
                </a:solidFill>
                <a:latin typeface="Nimbus Sans"/>
                <a:ea typeface="Nimbus Sans"/>
                <a:cs typeface="Nimbus Sans"/>
              </a:rPr>
              <a:t>Evidence available</a:t>
            </a:r>
          </a:p>
        </p:txBody>
      </p:sp>
      <p:sp>
        <p:nvSpPr>
          <p:cNvPr id="13" name="text-230">
            <a:extLst xmlns:a="http://schemas.openxmlformats.org/drawingml/2006/main">
              <a:ext uri="{FF2B5EF4-FFF2-40B4-BE49-F238E27FC236}">
                <a16:creationId xmlns:a16="http://schemas.microsoft.com/office/drawing/2014/main" id="{13F45B11-C73D-4BE8-ABB6-CF0BB680FED9}"/>
              </a:ext>
            </a:extLst>
          </p:cNvPr>
          <p:cNvSpPr>
            <a:spLocks xmlns:a="http://schemas.openxmlformats.org/drawingml/2006/main" noGrp="1"/>
          </p:cNvSpPr>
          <p:nvPr/>
        </p:nvSpPr>
        <p:spPr>
          <a:xfrm xmlns:a="http://schemas.openxmlformats.org/drawingml/2006/main">
            <a:off x="4010025" y="3924300"/>
            <a:ext cx="7572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24382F"/>
                </a:solidFill>
                <a:latin typeface="Nimbus Sans"/>
                <a:ea typeface="Nimbus Sans"/>
                <a:cs typeface="Nimbus Sans"/>
              </a:defRPr>
            </a:pPr>
            <a:r>
              <a:rPr sz="1875" b="0">
                <a:solidFill>
                  <a:srgbClr val="24382F"/>
                </a:solidFill>
                <a:latin typeface="Nimbus Sans"/>
                <a:ea typeface="Nimbus Sans"/>
                <a:cs typeface="Nimbus Sans"/>
              </a:rPr>
              <a:t>What records, observations, and staff perspectives can inform it?</a:t>
            </a:r>
          </a:p>
        </p:txBody>
      </p:sp>
      <p:sp>
        <p:nvSpPr>
          <p:cNvPr id="14" name="text-231">
            <a:extLst xmlns:a="http://schemas.openxmlformats.org/drawingml/2006/main">
              <a:ext uri="{FF2B5EF4-FFF2-40B4-BE49-F238E27FC236}">
                <a16:creationId xmlns:a16="http://schemas.microsoft.com/office/drawing/2014/main" id="{8E026104-B38A-400C-91C4-AA08EF2F9368}"/>
              </a:ext>
            </a:extLst>
          </p:cNvPr>
          <p:cNvSpPr>
            <a:spLocks xmlns:a="http://schemas.openxmlformats.org/drawingml/2006/main" noGrp="1"/>
          </p:cNvSpPr>
          <p:nvPr/>
        </p:nvSpPr>
        <p:spPr>
          <a:xfrm xmlns:a="http://schemas.openxmlformats.org/drawingml/2006/main">
            <a:off x="628650" y="4819650"/>
            <a:ext cx="3143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950" b="1">
                <a:solidFill>
                  <a:srgbClr val="183C30"/>
                </a:solidFill>
                <a:latin typeface="Nimbus Sans"/>
                <a:ea typeface="Nimbus Sans"/>
                <a:cs typeface="Nimbus Sans"/>
              </a:defRPr>
            </a:pPr>
            <a:r>
              <a:rPr sz="1950" b="1">
                <a:solidFill>
                  <a:srgbClr val="183C30"/>
                </a:solidFill>
                <a:latin typeface="Nimbus Sans"/>
                <a:ea typeface="Nimbus Sans"/>
                <a:cs typeface="Nimbus Sans"/>
              </a:rPr>
              <a:t>Decision and success</a:t>
            </a:r>
          </a:p>
        </p:txBody>
      </p:sp>
      <p:sp>
        <p:nvSpPr>
          <p:cNvPr id="15" name="text-232">
            <a:extLst xmlns:a="http://schemas.openxmlformats.org/drawingml/2006/main">
              <a:ext uri="{FF2B5EF4-FFF2-40B4-BE49-F238E27FC236}">
                <a16:creationId xmlns:a16="http://schemas.microsoft.com/office/drawing/2014/main" id="{3B066C5F-5E74-489F-82A1-129C8389D29E}"/>
              </a:ext>
            </a:extLst>
          </p:cNvPr>
          <p:cNvSpPr>
            <a:spLocks xmlns:a="http://schemas.openxmlformats.org/drawingml/2006/main" noGrp="1"/>
          </p:cNvSpPr>
          <p:nvPr/>
        </p:nvSpPr>
        <p:spPr>
          <a:xfrm xmlns:a="http://schemas.openxmlformats.org/drawingml/2006/main">
            <a:off x="4010025" y="4819650"/>
            <a:ext cx="7572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24382F"/>
                </a:solidFill>
                <a:latin typeface="Nimbus Sans"/>
                <a:ea typeface="Nimbus Sans"/>
                <a:cs typeface="Nimbus Sans"/>
              </a:defRPr>
            </a:pPr>
            <a:r>
              <a:rPr sz="1875" b="0">
                <a:solidFill>
                  <a:srgbClr val="24382F"/>
                </a:solidFill>
                <a:latin typeface="Nimbus Sans"/>
                <a:ea typeface="Nimbus Sans"/>
                <a:cs typeface="Nimbus Sans"/>
              </a:rPr>
              <a:t>What must the investigation help the organization decide?</a:t>
            </a:r>
          </a:p>
        </p:txBody>
      </p:sp>
      <p:sp>
        <p:nvSpPr>
          <p:cNvPr id="16" name="text-233">
            <a:extLst xmlns:a="http://schemas.openxmlformats.org/drawingml/2006/main">
              <a:ext uri="{FF2B5EF4-FFF2-40B4-BE49-F238E27FC236}">
                <a16:creationId xmlns:a16="http://schemas.microsoft.com/office/drawing/2014/main" id="{14BC4C46-C0B4-471A-A06F-E70792A31EBE}"/>
              </a:ext>
            </a:extLst>
          </p:cNvPr>
          <p:cNvSpPr>
            <a:spLocks xmlns:a="http://schemas.openxmlformats.org/drawingml/2006/main" noGrp="1"/>
          </p:cNvSpPr>
          <p:nvPr/>
        </p:nvSpPr>
        <p:spPr>
          <a:xfrm xmlns:a="http://schemas.openxmlformats.org/drawingml/2006/main">
            <a:off x="628650" y="58102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650" b="1">
                <a:solidFill>
                  <a:srgbClr val="183C30"/>
                </a:solidFill>
                <a:latin typeface="Nimbus Sans"/>
                <a:ea typeface="Nimbus Sans"/>
                <a:cs typeface="Nimbus Sans"/>
              </a:defRPr>
            </a:pPr>
            <a:r>
              <a:rPr sz="1650" b="1">
                <a:solidFill>
                  <a:srgbClr val="183C30"/>
                </a:solidFill>
                <a:latin typeface="Nimbus Sans"/>
                <a:ea typeface="Nimbus Sans"/>
                <a:cs typeface="Nimbus Sans"/>
              </a:rPr>
              <a:t>Dr. Kelly Emrick leads the research and engagement discussion.</a:t>
            </a:r>
          </a:p>
        </p:txBody>
      </p:sp>
    </p:spTree>
    <p:extLst>
      <p:ext uri="{BB962C8B-B14F-4D97-AF65-F5344CB8AC3E}">
        <p14:creationId xmlns:p14="http://schemas.microsoft.com/office/powerpoint/2010/main" val="684318558"/>
      </p:ext>
    </p:extLst>
  </p:cSld>
</p:sld>
</file>

<file path=ppt/slides/slide16.xml><?xml version="1.0" encoding="utf-8"?>
<p:sld xmlns:p="http://schemas.openxmlformats.org/presentationml/2006/main">
  <p:cSld>
    <p:bg>
      <p:bgPr>
        <a:solidFill xmlns:a="http://schemas.openxmlformats.org/drawingml/2006/main">
          <a:srgbClr val="F5F3ED"/>
        </a:solidFill>
      </p:bgPr>
    </p:bg>
    <p:spTree>
      <p:nvGrpSpPr>
        <p:cNvPr id="1" name=""/>
        <p:cNvGrpSpPr/>
        <p:nvPr/>
      </p:nvGrpSpPr>
      <p:grpSpPr>
        <a:xfrm xmlns:a="http://schemas.openxmlformats.org/drawingml/2006/main"/>
      </p:grpSpPr>
      <p:sp>
        <p:nvSpPr>
          <p:cNvPr id="13" name="text-234">
            <a:extLst xmlns:a="http://schemas.openxmlformats.org/drawingml/2006/main">
              <a:ext uri="{FF2B5EF4-FFF2-40B4-BE49-F238E27FC236}">
                <a16:creationId xmlns:a16="http://schemas.microsoft.com/office/drawing/2014/main" id="{BE887664-D84E-44A7-9AAE-2F059BF3AEC5}"/>
              </a:ext>
            </a:extLst>
          </p:cNvPr>
          <p:cNvSpPr>
            <a:spLocks xmlns:a="http://schemas.openxmlformats.org/drawingml/2006/main" noGrp="1"/>
          </p:cNvSpPr>
          <p:nvPr/>
        </p:nvSpPr>
        <p:spPr>
          <a:xfrm xmlns:a="http://schemas.openxmlformats.org/drawingml/2006/main">
            <a:off x="609600" y="552450"/>
            <a:ext cx="10972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3450" b="1">
                <a:solidFill>
                  <a:srgbClr val="24382F"/>
                </a:solidFill>
                <a:latin typeface="Nimbus Sans"/>
                <a:ea typeface="Nimbus Sans"/>
                <a:cs typeface="Nimbus Sans"/>
              </a:defRPr>
            </a:pPr>
            <a:r>
              <a:rPr sz="3450" b="1">
                <a:solidFill>
                  <a:srgbClr val="24382F"/>
                </a:solidFill>
                <a:latin typeface="Nimbus Sans"/>
                <a:ea typeface="Nimbus Sans"/>
                <a:cs typeface="Nimbus Sans"/>
              </a:rPr>
              <a:t>Research foundations</a:t>
            </a:r>
          </a:p>
        </p:txBody>
      </p:sp>
      <p:sp>
        <p:nvSpPr>
          <p:cNvPr id="2" name="text-235">
            <a:extLst xmlns:a="http://schemas.openxmlformats.org/drawingml/2006/main">
              <a:ext uri="{FF2B5EF4-FFF2-40B4-BE49-F238E27FC236}">
                <a16:creationId xmlns:a16="http://schemas.microsoft.com/office/drawing/2014/main" id="{847CD5CD-5C70-499D-B75E-0F082A97ED04}"/>
              </a:ext>
            </a:extLst>
          </p:cNvPr>
          <p:cNvSpPr>
            <a:spLocks xmlns:a="http://schemas.openxmlformats.org/drawingml/2006/main" noGrp="1"/>
          </p:cNvSpPr>
          <p:nvPr/>
        </p:nvSpPr>
        <p:spPr>
          <a:xfrm xmlns:a="http://schemas.openxmlformats.org/drawingml/2006/main">
            <a:off x="628650" y="1352550"/>
            <a:ext cx="10953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875" b="0">
                <a:solidFill>
                  <a:srgbClr val="5D6C64"/>
                </a:solidFill>
                <a:latin typeface="Nimbus Sans"/>
                <a:ea typeface="Nimbus Sans"/>
                <a:cs typeface="Nimbus Sans"/>
              </a:defRPr>
            </a:pPr>
            <a:r>
              <a:rPr sz="1875" b="0">
                <a:solidFill>
                  <a:srgbClr val="5D6C64"/>
                </a:solidFill>
                <a:latin typeface="Nimbus Sans"/>
                <a:ea typeface="Nimbus Sans"/>
                <a:cs typeface="Nimbus Sans"/>
              </a:rPr>
              <a:t>Selected peer-reviewed methods literature</a:t>
            </a:r>
          </a:p>
        </p:txBody>
      </p:sp>
      <p:sp>
        <p:nvSpPr>
          <p:cNvPr id="3" name="text-236">
            <a:extLst xmlns:a="http://schemas.openxmlformats.org/drawingml/2006/main">
              <a:ext uri="{FF2B5EF4-FFF2-40B4-BE49-F238E27FC236}">
                <a16:creationId xmlns:a16="http://schemas.microsoft.com/office/drawing/2014/main" id="{161659B9-3EBD-4334-9326-4EE42308C24C}"/>
              </a:ext>
            </a:extLst>
          </p:cNvPr>
          <p:cNvSpPr>
            <a:spLocks xmlns:a="http://schemas.openxmlformats.org/drawingml/2006/main" noGrp="1"/>
          </p:cNvSpPr>
          <p:nvPr/>
        </p:nvSpPr>
        <p:spPr>
          <a:xfrm xmlns:a="http://schemas.openxmlformats.org/drawingml/2006/main">
            <a:off x="609600" y="6315075"/>
            <a:ext cx="2476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1">
                <a:solidFill>
                  <a:srgbClr val="5D6C64"/>
                </a:solidFill>
                <a:latin typeface="Nimbus Sans"/>
                <a:ea typeface="Nimbus Sans"/>
                <a:cs typeface="Nimbus Sans"/>
              </a:defRPr>
            </a:pPr>
            <a:r>
              <a:rPr sz="1275" b="1">
                <a:solidFill>
                  <a:srgbClr val="5D6C64"/>
                </a:solidFill>
                <a:latin typeface="Nimbus Sans"/>
                <a:ea typeface="Nimbus Sans"/>
                <a:cs typeface="Nimbus Sans"/>
              </a:rPr>
              <a:t>StreamLine Health</a:t>
            </a:r>
          </a:p>
        </p:txBody>
      </p:sp>
      <p:sp>
        <p:nvSpPr>
          <p:cNvPr id="4" name="text-237">
            <a:extLst xmlns:a="http://schemas.openxmlformats.org/drawingml/2006/main">
              <a:ext uri="{FF2B5EF4-FFF2-40B4-BE49-F238E27FC236}">
                <a16:creationId xmlns:a16="http://schemas.microsoft.com/office/drawing/2014/main" id="{D72DD3B1-4191-40FF-8112-F20BF6535CD1}"/>
              </a:ext>
            </a:extLst>
          </p:cNvPr>
          <p:cNvSpPr>
            <a:spLocks xmlns:a="http://schemas.openxmlformats.org/drawingml/2006/main" noGrp="1"/>
          </p:cNvSpPr>
          <p:nvPr/>
        </p:nvSpPr>
        <p:spPr>
          <a:xfrm xmlns:a="http://schemas.openxmlformats.org/drawingml/2006/main">
            <a:off x="5524500" y="6315075"/>
            <a:ext cx="1143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275" b="0">
                <a:solidFill>
                  <a:srgbClr val="5D6C64"/>
                </a:solidFill>
                <a:latin typeface="Nimbus Sans"/>
                <a:ea typeface="Nimbus Sans"/>
                <a:cs typeface="Nimbus Sans"/>
              </a:defRPr>
            </a:pPr>
            <a:r>
              <a:rPr sz="1275" b="0">
                <a:solidFill>
                  <a:srgbClr val="5D6C64"/>
                </a:solidFill>
                <a:latin typeface="Nimbus Sans"/>
                <a:ea typeface="Nimbus Sans"/>
                <a:cs typeface="Nimbus Sans"/>
              </a:rPr>
              <a:t>16 / 16</a:t>
            </a:r>
          </a:p>
        </p:txBody>
      </p:sp>
      <p:sp>
        <p:nvSpPr>
          <p:cNvPr id="5" name="jump-2-238">
            <a:extLst xmlns:a="http://schemas.openxmlformats.org/drawingml/2006/main">
              <a:ext uri="{FF2B5EF4-FFF2-40B4-BE49-F238E27FC236}">
                <a16:creationId xmlns:a16="http://schemas.microsoft.com/office/drawing/2014/main" id="{648123D9-206B-474B-B388-CE18E08D1164}"/>
              </a:ext>
            </a:extLst>
            <ns0:hlinkClick xmlns:ns0="http://schemas.openxmlformats.org/drawingml/2006/main" xmlns:ns1="http://schemas.openxmlformats.org/officeDocument/2006/relationships" ns1:id="rIdNav61" action="ppaction://hlinksldjump"/>
          </p:cNvPr>
          <p:cNvSpPr>
            <a:spLocks xmlns:a="http://schemas.openxmlformats.org/drawingml/2006/main" noGrp="1"/>
          </p:cNvSpPr>
          <p:nvPr/>
        </p:nvSpPr>
        <p:spPr>
          <a:xfrm xmlns:a="http://schemas.openxmlformats.org/drawingml/2006/main">
            <a:off x="8658225" y="6286500"/>
            <a:ext cx="857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Agenda</a:t>
            </a:r>
          </a:p>
        </p:txBody>
      </p:sp>
      <p:sp>
        <p:nvSpPr>
          <p:cNvPr id="6" name="jump-15-239">
            <a:extLst xmlns:a="http://schemas.openxmlformats.org/drawingml/2006/main">
              <a:ext uri="{FF2B5EF4-FFF2-40B4-BE49-F238E27FC236}">
                <a16:creationId xmlns:a16="http://schemas.microsoft.com/office/drawing/2014/main" id="{CF07F748-0AA3-4699-8FBE-D9920A455759}"/>
              </a:ext>
            </a:extLst>
            <ns2:hlinkClick xmlns:ns2="http://schemas.openxmlformats.org/drawingml/2006/main" xmlns:ns3="http://schemas.openxmlformats.org/officeDocument/2006/relationships" ns3:id="rIdNav62" action="ppaction://hlinksldjump"/>
          </p:cNvPr>
          <p:cNvSpPr>
            <a:spLocks xmlns:a="http://schemas.openxmlformats.org/drawingml/2006/main" noGrp="1"/>
          </p:cNvSpPr>
          <p:nvPr/>
        </p:nvSpPr>
        <p:spPr>
          <a:xfrm xmlns:a="http://schemas.openxmlformats.org/drawingml/2006/main">
            <a:off x="9620250" y="6286500"/>
            <a:ext cx="9334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350" b="0">
                <a:solidFill>
                  <a:srgbClr val="5D6C64"/>
                </a:solidFill>
                <a:latin typeface="Nimbus Sans"/>
                <a:ea typeface="Nimbus Sans"/>
                <a:cs typeface="Nimbus Sans"/>
              </a:defRPr>
            </a:pPr>
            <a:r>
              <a:rPr sz="1350" b="0">
                <a:solidFill>
                  <a:srgbClr val="5D6C64"/>
                </a:solidFill>
                <a:latin typeface="Nimbus Sans"/>
                <a:ea typeface="Nimbus Sans"/>
                <a:cs typeface="Nimbus Sans"/>
              </a:rPr>
              <a:t>Previous</a:t>
            </a:r>
          </a:p>
        </p:txBody>
      </p:sp>
      <p:sp>
        <p:nvSpPr>
          <p:cNvPr id="7" name="text-240">
            <a:extLst xmlns:a="http://schemas.openxmlformats.org/drawingml/2006/main">
              <a:ext uri="{FF2B5EF4-FFF2-40B4-BE49-F238E27FC236}">
                <a16:creationId xmlns:a16="http://schemas.microsoft.com/office/drawing/2014/main" id="{1C43890F-8F9D-451D-B472-AE1235E4619A}"/>
              </a:ext>
            </a:extLst>
          </p:cNvPr>
          <p:cNvSpPr>
            <a:spLocks xmlns:a="http://schemas.openxmlformats.org/drawingml/2006/main" noGrp="1"/>
          </p:cNvSpPr>
          <p:nvPr/>
        </p:nvSpPr>
        <p:spPr>
          <a:xfrm xmlns:a="http://schemas.openxmlformats.org/drawingml/2006/main">
            <a:off x="628650" y="2076450"/>
            <a:ext cx="109347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725" b="0">
                <a:solidFill>
                  <a:srgbClr val="24382F"/>
                </a:solidFill>
                <a:latin typeface="Nimbus Sans"/>
                <a:ea typeface="Nimbus Sans"/>
                <a:cs typeface="Nimbus Sans"/>
              </a:defRPr>
            </a:pPr>
            <a:r>
              <a:rPr sz="1725" b="0">
                <a:solidFill>
                  <a:srgbClr val="24382F"/>
                </a:solidFill>
                <a:latin typeface="Nimbus Sans"/>
                <a:ea typeface="Nimbus Sans"/>
                <a:cs typeface="Nimbus Sans"/>
              </a:rPr>
              <a:t>Antonacci, G., Lennox, L., Barlow, J., Evans, L., &amp; Reed, J. (2021). Process mapping in healthcare: A systematic review. BMC Health Services Research, 21, 342.</a:t>
            </a:r>
          </a:p>
        </p:txBody>
      </p:sp>
      <p:sp>
        <p:nvSpPr>
          <p:cNvPr id="8" name="text-241">
            <a:extLst xmlns:a="http://schemas.openxmlformats.org/drawingml/2006/main">
              <a:ext uri="{FF2B5EF4-FFF2-40B4-BE49-F238E27FC236}">
                <a16:creationId xmlns:a16="http://schemas.microsoft.com/office/drawing/2014/main" id="{ED8E6ECC-92CB-496F-9DA3-1F7A393806A2}"/>
              </a:ext>
            </a:extLst>
          </p:cNvPr>
          <p:cNvSpPr>
            <a:spLocks xmlns:a="http://schemas.openxmlformats.org/drawingml/2006/main" noGrp="1"/>
          </p:cNvSpPr>
          <p:nvPr/>
        </p:nvSpPr>
        <p:spPr>
          <a:xfrm xmlns:a="http://schemas.openxmlformats.org/drawingml/2006/main">
            <a:off x="628650" y="2876550"/>
            <a:ext cx="109347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500" b="0">
                <a:solidFill>
                  <a:srgbClr val="9D633A"/>
                </a:solidFill>
                <a:latin typeface="Nimbus Sans"/>
                <a:ea typeface="Nimbus Sans"/>
                <a:cs typeface="Nimbus Sans"/>
              </a:defRPr>
            </a:pPr>
            <a:r>
              <a:rPr sz="1500" b="0">
                <a:solidFill>
                  <a:srgbClr val="9D633A"/>
                </a:solidFill>
                <a:latin typeface="Nimbus Sans"/>
                <a:ea typeface="Nimbus Sans"/>
                <a:cs typeface="Nimbus Sans"/>
                <a:hlinkClick xmlns:r="http://schemas.openxmlformats.org/officeDocument/2006/relationships" r:id="R867ed876010f407d"/>
              </a:rPr>
              <a:t>https://doi.org/10.1186/s12913-021-06254-1</a:t>
            </a:r>
          </a:p>
        </p:txBody>
      </p:sp>
      <p:sp>
        <p:nvSpPr>
          <p:cNvPr id="9" name="text-242">
            <a:extLst xmlns:a="http://schemas.openxmlformats.org/drawingml/2006/main">
              <a:ext uri="{FF2B5EF4-FFF2-40B4-BE49-F238E27FC236}">
                <a16:creationId xmlns:a16="http://schemas.microsoft.com/office/drawing/2014/main" id="{CA609E92-40E9-46F1-8375-EE1BAFC64DA9}"/>
              </a:ext>
            </a:extLst>
          </p:cNvPr>
          <p:cNvSpPr>
            <a:spLocks xmlns:a="http://schemas.openxmlformats.org/drawingml/2006/main" noGrp="1"/>
          </p:cNvSpPr>
          <p:nvPr/>
        </p:nvSpPr>
        <p:spPr>
          <a:xfrm xmlns:a="http://schemas.openxmlformats.org/drawingml/2006/main">
            <a:off x="628650" y="3352800"/>
            <a:ext cx="109347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725" b="0">
                <a:solidFill>
                  <a:srgbClr val="24382F"/>
                </a:solidFill>
                <a:latin typeface="Nimbus Sans"/>
                <a:ea typeface="Nimbus Sans"/>
                <a:cs typeface="Nimbus Sans"/>
              </a:defRPr>
            </a:pPr>
            <a:r>
              <a:rPr sz="1725" b="0">
                <a:solidFill>
                  <a:srgbClr val="24382F"/>
                </a:solidFill>
                <a:latin typeface="Nimbus Sans"/>
                <a:ea typeface="Nimbus Sans"/>
                <a:cs typeface="Nimbus Sans"/>
              </a:rPr>
              <a:t>Carayon, P., Wooldridge, A., Hoonakker, P., Hundt, A. S., &amp; Kelly, M. M. (2020). SEIPS 3.0: Human-centered design of the patient journey for patient safety. Applied Ergonomics, 84, 103033.</a:t>
            </a:r>
          </a:p>
        </p:txBody>
      </p:sp>
      <p:sp>
        <p:nvSpPr>
          <p:cNvPr id="10" name="text-243">
            <a:extLst xmlns:a="http://schemas.openxmlformats.org/drawingml/2006/main">
              <a:ext uri="{FF2B5EF4-FFF2-40B4-BE49-F238E27FC236}">
                <a16:creationId xmlns:a16="http://schemas.microsoft.com/office/drawing/2014/main" id="{D3EC4358-C2F8-4166-9799-2A82CE7924B6}"/>
              </a:ext>
            </a:extLst>
          </p:cNvPr>
          <p:cNvSpPr>
            <a:spLocks xmlns:a="http://schemas.openxmlformats.org/drawingml/2006/main" noGrp="1"/>
          </p:cNvSpPr>
          <p:nvPr/>
        </p:nvSpPr>
        <p:spPr>
          <a:xfrm xmlns:a="http://schemas.openxmlformats.org/drawingml/2006/main">
            <a:off x="628650" y="4152900"/>
            <a:ext cx="109347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500" b="0">
                <a:solidFill>
                  <a:srgbClr val="9D633A"/>
                </a:solidFill>
                <a:latin typeface="Nimbus Sans"/>
                <a:ea typeface="Nimbus Sans"/>
                <a:cs typeface="Nimbus Sans"/>
              </a:defRPr>
            </a:pPr>
            <a:r>
              <a:rPr sz="1500" b="0">
                <a:solidFill>
                  <a:srgbClr val="9D633A"/>
                </a:solidFill>
                <a:latin typeface="Nimbus Sans"/>
                <a:ea typeface="Nimbus Sans"/>
                <a:cs typeface="Nimbus Sans"/>
                <a:hlinkClick xmlns:r="http://schemas.openxmlformats.org/officeDocument/2006/relationships" r:id="R2de11f5ac56a4fa9"/>
              </a:rPr>
              <a:t>https://doi.org/10.1016/j.apergo.2019.103033</a:t>
            </a:r>
          </a:p>
        </p:txBody>
      </p:sp>
      <p:sp>
        <p:nvSpPr>
          <p:cNvPr id="11" name="text-244">
            <a:extLst xmlns:a="http://schemas.openxmlformats.org/drawingml/2006/main">
              <a:ext uri="{FF2B5EF4-FFF2-40B4-BE49-F238E27FC236}">
                <a16:creationId xmlns:a16="http://schemas.microsoft.com/office/drawing/2014/main" id="{E2D9F3B7-A224-4FE7-A901-35469E96925B}"/>
              </a:ext>
            </a:extLst>
          </p:cNvPr>
          <p:cNvSpPr>
            <a:spLocks xmlns:a="http://schemas.openxmlformats.org/drawingml/2006/main" noGrp="1"/>
          </p:cNvSpPr>
          <p:nvPr/>
        </p:nvSpPr>
        <p:spPr>
          <a:xfrm xmlns:a="http://schemas.openxmlformats.org/drawingml/2006/main">
            <a:off x="628650" y="4629150"/>
            <a:ext cx="109347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725" b="0">
                <a:solidFill>
                  <a:srgbClr val="24382F"/>
                </a:solidFill>
                <a:latin typeface="Nimbus Sans"/>
                <a:ea typeface="Nimbus Sans"/>
                <a:cs typeface="Nimbus Sans"/>
              </a:defRPr>
            </a:pPr>
            <a:r>
              <a:rPr sz="1725" b="0">
                <a:solidFill>
                  <a:srgbClr val="24382F"/>
                </a:solidFill>
                <a:latin typeface="Nimbus Sans"/>
                <a:ea typeface="Nimbus Sans"/>
                <a:cs typeface="Nimbus Sans"/>
              </a:rPr>
              <a:t>Aversano, L., Iammarino, M., Madau, A., Pirlo, G., &amp; Semeraro, G. (2025). Process mining applications in healthcare: A systematic literature review. PeerJ Computer Science, 11, e2613.</a:t>
            </a:r>
          </a:p>
        </p:txBody>
      </p:sp>
      <p:sp>
        <p:nvSpPr>
          <p:cNvPr id="12" name="text-245">
            <a:extLst xmlns:a="http://schemas.openxmlformats.org/drawingml/2006/main">
              <a:ext uri="{FF2B5EF4-FFF2-40B4-BE49-F238E27FC236}">
                <a16:creationId xmlns:a16="http://schemas.microsoft.com/office/drawing/2014/main" id="{19409F3D-3AF5-4F09-99F0-53347A49A449}"/>
              </a:ext>
            </a:extLst>
          </p:cNvPr>
          <p:cNvSpPr>
            <a:spLocks xmlns:a="http://schemas.openxmlformats.org/drawingml/2006/main" noGrp="1"/>
          </p:cNvSpPr>
          <p:nvPr/>
        </p:nvSpPr>
        <p:spPr>
          <a:xfrm xmlns:a="http://schemas.openxmlformats.org/drawingml/2006/main">
            <a:off x="628650" y="5429250"/>
            <a:ext cx="109347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p xmlns:a="http://schemas.openxmlformats.org/drawingml/2006/main">
            <a:pPr>
              <a:defRPr sz="1500" b="0">
                <a:solidFill>
                  <a:srgbClr val="9D633A"/>
                </a:solidFill>
                <a:latin typeface="Nimbus Sans"/>
                <a:ea typeface="Nimbus Sans"/>
                <a:cs typeface="Nimbus Sans"/>
              </a:defRPr>
            </a:pPr>
            <a:r>
              <a:rPr sz="1500" b="0">
                <a:solidFill>
                  <a:srgbClr val="9D633A"/>
                </a:solidFill>
                <a:latin typeface="Nimbus Sans"/>
                <a:ea typeface="Nimbus Sans"/>
                <a:cs typeface="Nimbus Sans"/>
                <a:hlinkClick xmlns:r="http://schemas.openxmlformats.org/officeDocument/2006/relationships" r:id="R211265d209e54982"/>
              </a:rPr>
              <a:t>https://doi.org/10.7717/peerj-cs.2613</a:t>
            </a:r>
          </a:p>
        </p:txBody>
      </p:sp>
    </p:spTree>
    <p:extLst>
      <p:ext uri="{BB962C8B-B14F-4D97-AF65-F5344CB8AC3E}">
        <p14:creationId xmlns:p14="http://schemas.microsoft.com/office/powerpoint/2010/main" val="146241438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2026-10-03T14:47:38.9300000Z</dcterms:created>
  <dcterms:modified xsi:type="dcterms:W3CDTF">2026-10-03T14:47:38.9310000Z</dcterms:modified>
</coreProperties>
</file>